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r:id="rId67" roundtripDataSignature="AMtx7mibS9q2j68KEqJVpaLdsZKLxiTs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3328EFD-B1AA-4662-9789-73F0B0C2161A}">
  <a:tblStyle styleId="{83328EFD-B1AA-4662-9789-73F0B0C2161A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7" Type="http://customschemas.google.com/relationships/presentationmetadata" Target="meta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3bb17d227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23bb17d2270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6deb36fd1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26deb36fd15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6deb36fd1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26deb36fd15_0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3bb17d227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23bb17d2270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6de98eb49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26de98eb499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6deb36fd1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26deb36fd15_0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758abc077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2758abc0771_0_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74761151b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274761151be_0_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74761151b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274761151be_0_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758abc077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2758abc0771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4761151b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274761151be_0_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758abc077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2758abc0771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74761151b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274761151be_0_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74761151b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274761151be_0_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6de98eb49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26de98eb499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6deb36fd1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26deb36fd15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74761151b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274761151be_0_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7426d6c72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27426d6c723_0_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7425c81edc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27425c81edc_1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7426d6c72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27426d6c723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74596d220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274596d2204_0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74761151be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274761151be_0_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426d6c72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27426d6c723_0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74596d220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274596d2204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74761151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274761151b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3d32899bc4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23d32899bc4_1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3d32899bc4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23d32899bc4_1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74792eb95f_7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274792eb95f_7_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3d3881fa8b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23d3881fa8b_0_2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3d3881fa8b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g23d3881fa8b_0_3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3d3881fa8b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23d3881fa8b_0_1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3d3881fa8b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23d3881fa8b_0_2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75a6264ed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g275a6264ed2_0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3d3881fa8b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g23d3881fa8b_0_1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3d3881fa8b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g23d3881fa8b_0_3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75a6264ed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g275a6264ed2_0_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3d3881fa8b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g23d3881fa8b_0_1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3d3881fa8b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g23d3881fa8b_0_3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75a6264ed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g275a6264ed2_0_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3d3881fa8b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g23d3881fa8b_0_2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3d3881fa8b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g23d3881fa8b_0_3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75a6264ed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g275a6264ed2_0_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3d3881fa8b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g23d3881fa8b_0_2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3d3881fa8b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g23d3881fa8b_0_3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275a6264ed2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g275a6264ed2_0_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3bb17d227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g23bb17d2270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23bb17d227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g23bb17d2270_0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7426d6c72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27426d6c723_0_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6deb36b41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26deb36b419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3bb17d22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23bb17d227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6deb36fd1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26deb36fd15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9"/>
          <p:cNvSpPr txBox="1"/>
          <p:nvPr>
            <p:ph idx="10" type="dt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9"/>
          <p:cNvSpPr txBox="1"/>
          <p:nvPr>
            <p:ph idx="11" type="ftr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idx="12" type="sldNum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19"/>
          <p:cNvSpPr txBox="1"/>
          <p:nvPr>
            <p:ph type="ctrTitle"/>
          </p:nvPr>
        </p:nvSpPr>
        <p:spPr>
          <a:xfrm>
            <a:off x="266967" y="2132856"/>
            <a:ext cx="5832648" cy="15853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400"/>
              <a:buFont typeface="Gulimche"/>
              <a:buNone/>
              <a:defRPr sz="5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>
  <p:cSld name="구역 머리글"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0"/>
          <p:cNvSpPr txBox="1"/>
          <p:nvPr>
            <p:ph idx="10" type="dt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11" type="ftr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2" type="sldNum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bg>
      <p:bgPr>
        <a:solidFill>
          <a:schemeClr val="l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1"/>
          <p:cNvSpPr txBox="1"/>
          <p:nvPr>
            <p:ph idx="10" type="dt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idx="11" type="ftr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1"/>
          <p:cNvSpPr txBox="1"/>
          <p:nvPr>
            <p:ph idx="12" type="sldNum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사용자 지정 레이아웃">
  <p:cSld name="사용자 지정 레이아웃">
    <p:bg>
      <p:bgPr>
        <a:solidFill>
          <a:schemeClr val="lt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22"/>
          <p:cNvSpPr txBox="1"/>
          <p:nvPr>
            <p:ph type="title"/>
          </p:nvPr>
        </p:nvSpPr>
        <p:spPr>
          <a:xfrm>
            <a:off x="179512" y="44624"/>
            <a:ext cx="7661196" cy="796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  <a:defRPr b="1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2"/>
          <p:cNvSpPr txBox="1"/>
          <p:nvPr>
            <p:ph idx="10" type="dt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2"/>
          <p:cNvSpPr txBox="1"/>
          <p:nvPr>
            <p:ph idx="11" type="ftr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2"/>
          <p:cNvSpPr txBox="1"/>
          <p:nvPr>
            <p:ph idx="12" type="sldNum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22"/>
          <p:cNvSpPr txBox="1"/>
          <p:nvPr>
            <p:ph idx="1" type="body"/>
          </p:nvPr>
        </p:nvSpPr>
        <p:spPr>
          <a:xfrm>
            <a:off x="395536" y="1340768"/>
            <a:ext cx="8402525" cy="5025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i="1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i="1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i="1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i="1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i="1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>
  <p:cSld name="제목 및 내용"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3"/>
          <p:cNvSpPr txBox="1"/>
          <p:nvPr>
            <p:ph idx="10" type="dt"/>
          </p:nvPr>
        </p:nvSpPr>
        <p:spPr>
          <a:xfrm>
            <a:off x="457200" y="6500834"/>
            <a:ext cx="2133600" cy="2206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3"/>
          <p:cNvSpPr txBox="1"/>
          <p:nvPr>
            <p:ph idx="11" type="ftr"/>
          </p:nvPr>
        </p:nvSpPr>
        <p:spPr>
          <a:xfrm>
            <a:off x="3124200" y="6500834"/>
            <a:ext cx="2895600" cy="2206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3"/>
          <p:cNvSpPr txBox="1"/>
          <p:nvPr>
            <p:ph idx="12" type="sldNum"/>
          </p:nvPr>
        </p:nvSpPr>
        <p:spPr>
          <a:xfrm>
            <a:off x="6553200" y="6500834"/>
            <a:ext cx="2133600" cy="2206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" name="Google Shape;43;p23"/>
          <p:cNvSpPr txBox="1"/>
          <p:nvPr>
            <p:ph idx="1" type="body"/>
          </p:nvPr>
        </p:nvSpPr>
        <p:spPr>
          <a:xfrm>
            <a:off x="395536" y="1340768"/>
            <a:ext cx="8402525" cy="5025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i="1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i="1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i="1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i="1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i="1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3"/>
          <p:cNvSpPr txBox="1"/>
          <p:nvPr>
            <p:ph type="title"/>
          </p:nvPr>
        </p:nvSpPr>
        <p:spPr>
          <a:xfrm>
            <a:off x="179512" y="39804"/>
            <a:ext cx="7661196" cy="796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  <a:defRPr b="1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사용자 지정 레이아웃">
  <p:cSld name="1_사용자 지정 레이아웃">
    <p:bg>
      <p:bgPr>
        <a:solidFill>
          <a:schemeClr val="l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4"/>
          <p:cNvSpPr txBox="1"/>
          <p:nvPr>
            <p:ph idx="10" type="dt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4"/>
          <p:cNvSpPr txBox="1"/>
          <p:nvPr>
            <p:ph idx="11" type="ftr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4"/>
          <p:cNvSpPr txBox="1"/>
          <p:nvPr>
            <p:ph idx="12" type="sldNum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p24"/>
          <p:cNvSpPr txBox="1"/>
          <p:nvPr>
            <p:ph type="ctrTitle"/>
          </p:nvPr>
        </p:nvSpPr>
        <p:spPr>
          <a:xfrm>
            <a:off x="143291" y="1412776"/>
            <a:ext cx="8857418" cy="1224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000"/>
              <a:buFont typeface="Gulimche"/>
              <a:buNone/>
              <a:defRPr sz="7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Malgun Gothic"/>
              <a:buNone/>
              <a:defRPr b="0" i="0" sz="3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8"/>
          <p:cNvSpPr txBox="1"/>
          <p:nvPr>
            <p:ph idx="1" type="body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735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8"/>
          <p:cNvSpPr txBox="1"/>
          <p:nvPr>
            <p:ph idx="10" type="dt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8"/>
          <p:cNvSpPr txBox="1"/>
          <p:nvPr>
            <p:ph idx="11" type="ftr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8"/>
          <p:cNvSpPr txBox="1"/>
          <p:nvPr>
            <p:ph idx="12" type="sldNum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0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5.png"/><Relationship Id="rId4" Type="http://schemas.openxmlformats.org/officeDocument/2006/relationships/image" Target="../media/image9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7.png"/><Relationship Id="rId4" Type="http://schemas.openxmlformats.org/officeDocument/2006/relationships/image" Target="../media/image8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Relationship Id="rId4" Type="http://schemas.openxmlformats.org/officeDocument/2006/relationships/image" Target="../media/image42.png"/><Relationship Id="rId5" Type="http://schemas.openxmlformats.org/officeDocument/2006/relationships/image" Target="../media/image59.png"/><Relationship Id="rId6" Type="http://schemas.openxmlformats.org/officeDocument/2006/relationships/image" Target="../media/image6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8.png"/><Relationship Id="rId4" Type="http://schemas.openxmlformats.org/officeDocument/2006/relationships/image" Target="../media/image41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3.png"/><Relationship Id="rId4" Type="http://schemas.openxmlformats.org/officeDocument/2006/relationships/image" Target="../media/image56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Relationship Id="rId4" Type="http://schemas.openxmlformats.org/officeDocument/2006/relationships/image" Target="../media/image4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7.png"/><Relationship Id="rId4" Type="http://schemas.openxmlformats.org/officeDocument/2006/relationships/image" Target="../media/image49.png"/><Relationship Id="rId5" Type="http://schemas.openxmlformats.org/officeDocument/2006/relationships/image" Target="../media/image74.png"/><Relationship Id="rId6" Type="http://schemas.openxmlformats.org/officeDocument/2006/relationships/image" Target="../media/image6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4.png"/><Relationship Id="rId4" Type="http://schemas.openxmlformats.org/officeDocument/2006/relationships/image" Target="../media/image84.png"/><Relationship Id="rId5" Type="http://schemas.openxmlformats.org/officeDocument/2006/relationships/image" Target="../media/image54.png"/><Relationship Id="rId6" Type="http://schemas.openxmlformats.org/officeDocument/2006/relationships/image" Target="../media/image6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4.png"/><Relationship Id="rId4" Type="http://schemas.openxmlformats.org/officeDocument/2006/relationships/image" Target="../media/image6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8.png"/><Relationship Id="rId4" Type="http://schemas.openxmlformats.org/officeDocument/2006/relationships/image" Target="../media/image65.png"/><Relationship Id="rId5" Type="http://schemas.openxmlformats.org/officeDocument/2006/relationships/image" Target="../media/image55.png"/><Relationship Id="rId6" Type="http://schemas.openxmlformats.org/officeDocument/2006/relationships/image" Target="../media/image6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0.png"/><Relationship Id="rId4" Type="http://schemas.openxmlformats.org/officeDocument/2006/relationships/image" Target="../media/image71.png"/><Relationship Id="rId5" Type="http://schemas.openxmlformats.org/officeDocument/2006/relationships/image" Target="../media/image61.png"/><Relationship Id="rId6" Type="http://schemas.openxmlformats.org/officeDocument/2006/relationships/image" Target="../media/image6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6.png"/><Relationship Id="rId6" Type="http://schemas.openxmlformats.org/officeDocument/2006/relationships/image" Target="../media/image6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9.png"/><Relationship Id="rId4" Type="http://schemas.openxmlformats.org/officeDocument/2006/relationships/image" Target="../media/image70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8.png"/><Relationship Id="rId6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2.png"/><Relationship Id="rId4" Type="http://schemas.openxmlformats.org/officeDocument/2006/relationships/image" Target="../media/image7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9.png"/><Relationship Id="rId4" Type="http://schemas.openxmlformats.org/officeDocument/2006/relationships/image" Target="../media/image104.png"/><Relationship Id="rId5" Type="http://schemas.openxmlformats.org/officeDocument/2006/relationships/image" Target="../media/image87.png"/><Relationship Id="rId6" Type="http://schemas.openxmlformats.org/officeDocument/2006/relationships/image" Target="../media/image8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0.png"/><Relationship Id="rId4" Type="http://schemas.openxmlformats.org/officeDocument/2006/relationships/image" Target="../media/image83.png"/><Relationship Id="rId5" Type="http://schemas.openxmlformats.org/officeDocument/2006/relationships/image" Target="../media/image82.png"/><Relationship Id="rId6" Type="http://schemas.openxmlformats.org/officeDocument/2006/relationships/image" Target="../media/image8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7.png"/><Relationship Id="rId4" Type="http://schemas.openxmlformats.org/officeDocument/2006/relationships/image" Target="../media/image8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6.png"/><Relationship Id="rId4" Type="http://schemas.openxmlformats.org/officeDocument/2006/relationships/image" Target="../media/image98.png"/><Relationship Id="rId5" Type="http://schemas.openxmlformats.org/officeDocument/2006/relationships/image" Target="../media/image103.png"/><Relationship Id="rId6" Type="http://schemas.openxmlformats.org/officeDocument/2006/relationships/image" Target="../media/image10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3.png"/><Relationship Id="rId6" Type="http://schemas.openxmlformats.org/officeDocument/2006/relationships/image" Target="../media/image10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8.png"/><Relationship Id="rId4" Type="http://schemas.openxmlformats.org/officeDocument/2006/relationships/image" Target="../media/image10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4.png"/><Relationship Id="rId4" Type="http://schemas.openxmlformats.org/officeDocument/2006/relationships/image" Target="../media/image102.png"/><Relationship Id="rId5" Type="http://schemas.openxmlformats.org/officeDocument/2006/relationships/image" Target="../media/image105.png"/><Relationship Id="rId6" Type="http://schemas.openxmlformats.org/officeDocument/2006/relationships/hyperlink" Target="https://biz.chosun.com/it-science/ict/2023/03/21/P6ZEG3RF2VDU7K4R2MO3B6S5BY/" TargetMode="External"/><Relationship Id="rId7" Type="http://schemas.openxmlformats.org/officeDocument/2006/relationships/hyperlink" Target="https://biz.chosun.com/it-science/ict/2023/03/21/P6ZEG3RF2VDU7K4R2MO3B6S5BY/" TargetMode="External"/><Relationship Id="rId8" Type="http://schemas.openxmlformats.org/officeDocument/2006/relationships/image" Target="../media/image9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8.png"/><Relationship Id="rId4" Type="http://schemas.openxmlformats.org/officeDocument/2006/relationships/image" Target="../media/image5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0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"/>
          <p:cNvSpPr/>
          <p:nvPr/>
        </p:nvSpPr>
        <p:spPr>
          <a:xfrm>
            <a:off x="266975" y="4142600"/>
            <a:ext cx="424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5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명지대학교 </a:t>
            </a:r>
            <a:r>
              <a:rPr lang="en-US" sz="15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융합소프트웨어학부 </a:t>
            </a:r>
            <a:r>
              <a:rPr i="0" lang="en-US" sz="15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데이터테크놀로지</a:t>
            </a:r>
            <a:r>
              <a:rPr lang="en-US" sz="15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학과</a:t>
            </a:r>
            <a:endParaRPr sz="15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60181651 유상현  60181619 김도현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60185020 박선진  60181646 안성재</a:t>
            </a:r>
            <a:endParaRPr sz="15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266967" y="2402824"/>
            <a:ext cx="6211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4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엔터주 주가 예측 모델 </a:t>
            </a:r>
            <a:endParaRPr sz="45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생성 프로젝트</a:t>
            </a:r>
            <a:endParaRPr sz="45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"/>
          <p:cNvSpPr txBox="1"/>
          <p:nvPr/>
        </p:nvSpPr>
        <p:spPr>
          <a:xfrm>
            <a:off x="266967" y="1694938"/>
            <a:ext cx="5131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감성 분석을 활용한 </a:t>
            </a:r>
            <a:endParaRPr sz="39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3bb17d2270_0_9"/>
          <p:cNvSpPr txBox="1"/>
          <p:nvPr>
            <p:ph type="title"/>
          </p:nvPr>
        </p:nvSpPr>
        <p:spPr>
          <a:xfrm>
            <a:off x="179512" y="4462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 sz="2700"/>
              <a:t>활용 데이터</a:t>
            </a:r>
            <a:endParaRPr sz="2700"/>
          </a:p>
        </p:txBody>
      </p:sp>
      <p:sp>
        <p:nvSpPr>
          <p:cNvPr id="179" name="Google Shape;179;g23bb17d2270_0_9"/>
          <p:cNvSpPr txBox="1"/>
          <p:nvPr/>
        </p:nvSpPr>
        <p:spPr>
          <a:xfrm>
            <a:off x="340275" y="1256425"/>
            <a:ext cx="43320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엔터테인먼트별 뉴스 데이터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g23bb17d2270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275" y="3212275"/>
            <a:ext cx="5960849" cy="3226926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23bb17d2270_0_9"/>
          <p:cNvSpPr txBox="1"/>
          <p:nvPr/>
        </p:nvSpPr>
        <p:spPr>
          <a:xfrm>
            <a:off x="833950" y="1766725"/>
            <a:ext cx="80133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6개 주에 대하여 뉴스 제목에 대한 감정 분석을 위해 “네이버 뉴스”에서 크롤링을 통해 각각 수집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- 언론사는 2021년 네이버 언론사 매체별 점유율 현황에 따라 상위 3개 언론사인 중앙일보, 한국경제, 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  조선일보를 선택하여 수집 [1]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- 모든 종목에 대한 뉴스는 2019.01-2023.06의 기간의 데이터를 수집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g23bb17d2270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2225" y="3768513"/>
            <a:ext cx="2470900" cy="21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23bb17d2270_0_9"/>
          <p:cNvSpPr/>
          <p:nvPr/>
        </p:nvSpPr>
        <p:spPr>
          <a:xfrm>
            <a:off x="6502225" y="3952775"/>
            <a:ext cx="2470800" cy="615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6deb36fd15_0_12"/>
          <p:cNvSpPr txBox="1"/>
          <p:nvPr>
            <p:ph type="title"/>
          </p:nvPr>
        </p:nvSpPr>
        <p:spPr>
          <a:xfrm>
            <a:off x="179512" y="4462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 sz="2700"/>
              <a:t>활용 데이터</a:t>
            </a:r>
            <a:endParaRPr sz="2700"/>
          </a:p>
        </p:txBody>
      </p:sp>
      <p:sp>
        <p:nvSpPr>
          <p:cNvPr id="189" name="Google Shape;189;g26deb36fd15_0_12"/>
          <p:cNvSpPr txBox="1"/>
          <p:nvPr/>
        </p:nvSpPr>
        <p:spPr>
          <a:xfrm>
            <a:off x="340275" y="1256425"/>
            <a:ext cx="43320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엔터테인먼트별 음원 순위 데이터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g26deb36fd15_0_12"/>
          <p:cNvSpPr txBox="1"/>
          <p:nvPr/>
        </p:nvSpPr>
        <p:spPr>
          <a:xfrm>
            <a:off x="833950" y="1766725"/>
            <a:ext cx="80133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6개 주에 대하여 </a:t>
            </a: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일간 순위 100등 내의 포함여부 확인을 위해  “멜론”에서 크롤링을 통해 각각 수집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음원사이트는 </a:t>
            </a:r>
            <a:r>
              <a:rPr lang="en-US" sz="1500">
                <a:solidFill>
                  <a:schemeClr val="dk1"/>
                </a:solidFill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앱 분석 서비스업체인 모바일인덱스가 분석한 일간 사용자수 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1위인 “멜론”을 선택하여 수집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- “멜론” 내에서 과거 일간 순위 데이터를 확인불가하여, “가이섬” 사이트 내에서의 데이터 수집 [2]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- 모든 종목은 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2019.01-2023.06</a:t>
            </a: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의 기간의 데이터를 수집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g26deb36fd15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100" y="3489700"/>
            <a:ext cx="8339798" cy="199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26deb36fd15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7800" y="5607524"/>
            <a:ext cx="4528376" cy="953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3" name="Google Shape;193;g26deb36fd15_0_12"/>
          <p:cNvCxnSpPr>
            <a:stCxn id="192" idx="1"/>
            <a:endCxn id="192" idx="3"/>
          </p:cNvCxnSpPr>
          <p:nvPr/>
        </p:nvCxnSpPr>
        <p:spPr>
          <a:xfrm>
            <a:off x="2307800" y="6084199"/>
            <a:ext cx="45285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6deb36fd15_0_17"/>
          <p:cNvSpPr txBox="1"/>
          <p:nvPr>
            <p:ph type="title"/>
          </p:nvPr>
        </p:nvSpPr>
        <p:spPr>
          <a:xfrm>
            <a:off x="179512" y="4462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 sz="2700"/>
              <a:t>활용 데이터</a:t>
            </a:r>
            <a:endParaRPr sz="2700"/>
          </a:p>
        </p:txBody>
      </p:sp>
      <p:sp>
        <p:nvSpPr>
          <p:cNvPr id="199" name="Google Shape;199;g26deb36fd15_0_17"/>
          <p:cNvSpPr txBox="1"/>
          <p:nvPr/>
        </p:nvSpPr>
        <p:spPr>
          <a:xfrm>
            <a:off x="340275" y="1256425"/>
            <a:ext cx="43320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엔터테인먼트별 아티스트 데이터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26deb36fd15_0_17"/>
          <p:cNvSpPr txBox="1"/>
          <p:nvPr/>
        </p:nvSpPr>
        <p:spPr>
          <a:xfrm>
            <a:off x="833950" y="1766725"/>
            <a:ext cx="80133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- 6개 주에 대하여 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일간 순위 100등 내의 포함여부 확인을 위해</a:t>
            </a: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서 각 종목의 “공식 사이트-아티스트 정보”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  페이지에서 크롤링을 통해 각각 수집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g26deb36fd15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500" y="2599725"/>
            <a:ext cx="3484325" cy="36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26deb36fd15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1575" y="2599725"/>
            <a:ext cx="3800833" cy="36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3bb17d2270_0_14"/>
          <p:cNvSpPr txBox="1"/>
          <p:nvPr>
            <p:ph type="title"/>
          </p:nvPr>
        </p:nvSpPr>
        <p:spPr>
          <a:xfrm>
            <a:off x="179512" y="3980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 sz="2700"/>
              <a:t>데이터 전처리</a:t>
            </a:r>
            <a:endParaRPr sz="2700"/>
          </a:p>
        </p:txBody>
      </p:sp>
      <p:sp>
        <p:nvSpPr>
          <p:cNvPr id="208" name="Google Shape;208;g23bb17d2270_0_14"/>
          <p:cNvSpPr txBox="1"/>
          <p:nvPr/>
        </p:nvSpPr>
        <p:spPr>
          <a:xfrm>
            <a:off x="340275" y="1256425"/>
            <a:ext cx="43320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엔터테인먼트별 주식 데이터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g23bb17d2270_0_14"/>
          <p:cNvSpPr txBox="1"/>
          <p:nvPr/>
        </p:nvSpPr>
        <p:spPr>
          <a:xfrm>
            <a:off x="833950" y="1766725"/>
            <a:ext cx="80133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- 6개 주의 종목명에 대하여 컬럼 추가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- “종가”, “시가”, “고가”, “저가”, “거래량” 컬럼에 대하여 “,”를 제거하고, Integer형식으로 변환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- 전날 대비 등락을 확인할 수 없는 전일비 컬럼 삭제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- 하이브를 제외한 종목에 대하여 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2019.01-2023.06의 </a:t>
            </a: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기간의 데이터를 제외하고 삭제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g23bb17d2270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563" y="3376625"/>
            <a:ext cx="7490876" cy="26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6de98eb499_0_6"/>
          <p:cNvSpPr txBox="1"/>
          <p:nvPr>
            <p:ph type="title"/>
          </p:nvPr>
        </p:nvSpPr>
        <p:spPr>
          <a:xfrm>
            <a:off x="179512" y="3980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 sz="2700"/>
              <a:t>데이터 전처리</a:t>
            </a:r>
            <a:endParaRPr sz="2700"/>
          </a:p>
        </p:txBody>
      </p:sp>
      <p:sp>
        <p:nvSpPr>
          <p:cNvPr id="216" name="Google Shape;216;g26de98eb499_0_6"/>
          <p:cNvSpPr txBox="1"/>
          <p:nvPr/>
        </p:nvSpPr>
        <p:spPr>
          <a:xfrm>
            <a:off x="340275" y="1256425"/>
            <a:ext cx="43320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엔터테인먼트별 뉴스 제목 데이터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g26de98eb499_0_6"/>
          <p:cNvSpPr txBox="1"/>
          <p:nvPr/>
        </p:nvSpPr>
        <p:spPr>
          <a:xfrm>
            <a:off x="833950" y="1766725"/>
            <a:ext cx="80133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6개 주의 종목명에 대하여 컬럼 추가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각 데이터별로 다른 날짜 형식에 대하여 “YEAR-MONTH-DAY” 형식으로 변환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g26de98eb499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936" y="2782625"/>
            <a:ext cx="6496126" cy="367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6deb36fd15_0_24"/>
          <p:cNvSpPr txBox="1"/>
          <p:nvPr>
            <p:ph type="title"/>
          </p:nvPr>
        </p:nvSpPr>
        <p:spPr>
          <a:xfrm>
            <a:off x="179512" y="3980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 sz="2700"/>
              <a:t>데이터 전처리</a:t>
            </a:r>
            <a:endParaRPr sz="2700"/>
          </a:p>
        </p:txBody>
      </p:sp>
      <p:sp>
        <p:nvSpPr>
          <p:cNvPr id="224" name="Google Shape;224;g26deb36fd15_0_24"/>
          <p:cNvSpPr txBox="1"/>
          <p:nvPr/>
        </p:nvSpPr>
        <p:spPr>
          <a:xfrm>
            <a:off x="340275" y="1256425"/>
            <a:ext cx="55101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엔터테인먼트별 음원 순위 +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아티스트 데이터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g26deb36fd15_0_24"/>
          <p:cNvSpPr txBox="1"/>
          <p:nvPr/>
        </p:nvSpPr>
        <p:spPr>
          <a:xfrm>
            <a:off x="833950" y="1766725"/>
            <a:ext cx="80133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- 6개 주에 대하여 소속 아티스트에 대한 음원 순위를 확인하기 위해 아티스트 데이터와 아티스트 컬럼을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  기준으로 병합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6개 주에 대하여 음원 순위를 반영하기 위해 1-100위에 대하여 10위씩 나누어 범위별로 각각 10, 9, 8, 7, 6,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5, 4, 3, 2, 1점을 부여한 “SCORE” 컬럼 추가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6" name="Google Shape;226;g26deb36fd15_0_24"/>
          <p:cNvGrpSpPr/>
          <p:nvPr/>
        </p:nvGrpSpPr>
        <p:grpSpPr>
          <a:xfrm>
            <a:off x="614014" y="3429004"/>
            <a:ext cx="7915964" cy="2604454"/>
            <a:chOff x="355550" y="3572975"/>
            <a:chExt cx="8432901" cy="2953900"/>
          </a:xfrm>
        </p:grpSpPr>
        <p:pic>
          <p:nvPicPr>
            <p:cNvPr id="227" name="Google Shape;227;g26deb36fd15_0_24"/>
            <p:cNvPicPr preferRelativeResize="0"/>
            <p:nvPr/>
          </p:nvPicPr>
          <p:blipFill rotWithShape="1">
            <a:blip r:embed="rId3">
              <a:alphaModFix/>
            </a:blip>
            <a:srcRect b="89755" l="0" r="0" t="0"/>
            <a:stretch/>
          </p:blipFill>
          <p:spPr>
            <a:xfrm>
              <a:off x="355550" y="3572975"/>
              <a:ext cx="8432899" cy="275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g26deb36fd15_0_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5550" y="3848350"/>
              <a:ext cx="8432901" cy="26785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758abc0771_0_27"/>
          <p:cNvSpPr txBox="1"/>
          <p:nvPr>
            <p:ph type="title"/>
          </p:nvPr>
        </p:nvSpPr>
        <p:spPr>
          <a:xfrm>
            <a:off x="179512" y="4462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 sz="2700"/>
              <a:t>EDA</a:t>
            </a:r>
            <a:endParaRPr sz="2700"/>
          </a:p>
        </p:txBody>
      </p:sp>
      <p:sp>
        <p:nvSpPr>
          <p:cNvPr id="234" name="Google Shape;234;g2758abc0771_0_27"/>
          <p:cNvSpPr txBox="1"/>
          <p:nvPr/>
        </p:nvSpPr>
        <p:spPr>
          <a:xfrm>
            <a:off x="340275" y="1256425"/>
            <a:ext cx="43320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엔터테인먼트별 주식 데이터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g2758abc0771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763" y="2455725"/>
            <a:ext cx="8348472" cy="413075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2758abc0771_0_27"/>
          <p:cNvSpPr txBox="1"/>
          <p:nvPr/>
        </p:nvSpPr>
        <p:spPr>
          <a:xfrm>
            <a:off x="833950" y="1688175"/>
            <a:ext cx="80133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“하이브”의 수집 기간 내의 주가정보와 거래량을 표현한 그래프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- 6개 주 중에서 가장 높은 주가와 거래량을 기록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74761151be_0_29"/>
          <p:cNvSpPr txBox="1"/>
          <p:nvPr>
            <p:ph type="title"/>
          </p:nvPr>
        </p:nvSpPr>
        <p:spPr>
          <a:xfrm>
            <a:off x="179512" y="4462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 sz="2700"/>
              <a:t>EDA</a:t>
            </a:r>
            <a:endParaRPr sz="2700"/>
          </a:p>
        </p:txBody>
      </p:sp>
      <p:sp>
        <p:nvSpPr>
          <p:cNvPr id="242" name="Google Shape;242;g274761151be_0_29"/>
          <p:cNvSpPr txBox="1"/>
          <p:nvPr/>
        </p:nvSpPr>
        <p:spPr>
          <a:xfrm>
            <a:off x="340275" y="1256425"/>
            <a:ext cx="43320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엔터테인먼트별 주식 데이터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g274761151be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000" y="2503225"/>
            <a:ext cx="8347976" cy="41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274761151be_0_29"/>
          <p:cNvSpPr txBox="1"/>
          <p:nvPr/>
        </p:nvSpPr>
        <p:spPr>
          <a:xfrm>
            <a:off x="833950" y="1688175"/>
            <a:ext cx="80133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“JYP Ent.”의 수집 기간 내의 주가정보와 거래량을 표현한 그래프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- 2023년도 기준, 6개 주 중에서 두 번째로 높은 주가와 세 번째로 높은 거래량을 기록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- 2020년도를 기준으로 지속적인 주가 상승과 거래량 증가가 발생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74761151be_0_66"/>
          <p:cNvSpPr txBox="1"/>
          <p:nvPr>
            <p:ph type="title"/>
          </p:nvPr>
        </p:nvSpPr>
        <p:spPr>
          <a:xfrm>
            <a:off x="179512" y="4462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 sz="2700"/>
              <a:t>EDA</a:t>
            </a:r>
            <a:endParaRPr sz="2700"/>
          </a:p>
        </p:txBody>
      </p:sp>
      <p:sp>
        <p:nvSpPr>
          <p:cNvPr id="250" name="Google Shape;250;g274761151be_0_66"/>
          <p:cNvSpPr txBox="1"/>
          <p:nvPr/>
        </p:nvSpPr>
        <p:spPr>
          <a:xfrm>
            <a:off x="340275" y="1256425"/>
            <a:ext cx="43320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엔터테인먼트별 주식 데이터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" name="Google Shape;251;g274761151be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763" y="2468800"/>
            <a:ext cx="8348472" cy="4127856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274761151be_0_66"/>
          <p:cNvSpPr txBox="1"/>
          <p:nvPr/>
        </p:nvSpPr>
        <p:spPr>
          <a:xfrm>
            <a:off x="833950" y="1688175"/>
            <a:ext cx="80133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“에스엠”의 수집 기간 내의 주가정보와 거래량을 표현한 그래프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- 2023년도 기준, 6개 주 중에서 세 번째로 높은 주가와 두 번째로 높은 거래량을 기록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- 6개 주 중에서 단기간 내에서 가장 높은 주가 상승폭과 하락폭을 기록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758abc0771_0_20"/>
          <p:cNvSpPr txBox="1"/>
          <p:nvPr>
            <p:ph type="title"/>
          </p:nvPr>
        </p:nvSpPr>
        <p:spPr>
          <a:xfrm>
            <a:off x="179512" y="4462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 sz="2700"/>
              <a:t>EDA</a:t>
            </a:r>
            <a:endParaRPr sz="2700"/>
          </a:p>
        </p:txBody>
      </p:sp>
      <p:sp>
        <p:nvSpPr>
          <p:cNvPr id="258" name="Google Shape;258;g2758abc0771_0_20"/>
          <p:cNvSpPr txBox="1"/>
          <p:nvPr/>
        </p:nvSpPr>
        <p:spPr>
          <a:xfrm>
            <a:off x="340275" y="1256425"/>
            <a:ext cx="43320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엔터테인먼트별 주식 데이터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Google Shape;259;g2758abc0771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763" y="2442650"/>
            <a:ext cx="8348472" cy="4127856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2758abc0771_0_20"/>
          <p:cNvSpPr txBox="1"/>
          <p:nvPr/>
        </p:nvSpPr>
        <p:spPr>
          <a:xfrm>
            <a:off x="833950" y="1688175"/>
            <a:ext cx="80133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“와이지엔터테인먼트”의 수집 기간 내의 주가정보와 거래량을 표현한 그래프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- 2023년도 기준, 6개 주 중에서 네 번째로 높은 주가와 거래량을 기록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p2"/>
          <p:cNvCxnSpPr/>
          <p:nvPr/>
        </p:nvCxnSpPr>
        <p:spPr>
          <a:xfrm>
            <a:off x="4139952" y="4192042"/>
            <a:ext cx="0" cy="2526310"/>
          </a:xfrm>
          <a:prstGeom prst="straightConnector1">
            <a:avLst/>
          </a:prstGeom>
          <a:noFill/>
          <a:ln cap="rnd" cmpd="sng" w="9525">
            <a:solidFill>
              <a:srgbClr val="7F7F7F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64" name="Google Shape;64;p2"/>
          <p:cNvSpPr/>
          <p:nvPr/>
        </p:nvSpPr>
        <p:spPr>
          <a:xfrm rot="-1025047">
            <a:off x="-161440" y="3366036"/>
            <a:ext cx="2823194" cy="553998"/>
          </a:xfrm>
          <a:prstGeom prst="parallelogram">
            <a:avLst>
              <a:gd fmla="val 25000" name="adj"/>
            </a:avLst>
          </a:prstGeom>
          <a:solidFill>
            <a:srgbClr val="FF9708"/>
          </a:solidFill>
          <a:ln cap="flat" cmpd="sng" w="25400">
            <a:solidFill>
              <a:srgbClr val="FF97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97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2"/>
          <p:cNvSpPr txBox="1"/>
          <p:nvPr/>
        </p:nvSpPr>
        <p:spPr>
          <a:xfrm rot="-1003992">
            <a:off x="-511655" y="3401154"/>
            <a:ext cx="3422082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팀 소개</a:t>
            </a:r>
            <a:endParaRPr/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1570" y="4428796"/>
            <a:ext cx="1647497" cy="1792097"/>
          </a:xfrm>
          <a:prstGeom prst="rect">
            <a:avLst/>
          </a:prstGeom>
          <a:noFill/>
          <a:ln>
            <a:noFill/>
          </a:ln>
          <a:effectLst>
            <a:outerShdw blurRad="63500" rotWithShape="0" algn="tl" dir="2700000" dist="38100">
              <a:srgbClr val="000000">
                <a:alpha val="29803"/>
              </a:srgbClr>
            </a:outerShdw>
          </a:effectLst>
        </p:spPr>
      </p:pic>
      <p:sp>
        <p:nvSpPr>
          <p:cNvPr id="67" name="Google Shape;67;p2"/>
          <p:cNvSpPr txBox="1"/>
          <p:nvPr/>
        </p:nvSpPr>
        <p:spPr>
          <a:xfrm>
            <a:off x="1724725" y="6256675"/>
            <a:ext cx="149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유상현</a:t>
            </a: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825097" y="4107691"/>
            <a:ext cx="85011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팀장</a:t>
            </a:r>
            <a:endParaRPr sz="2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8191" y="4744622"/>
            <a:ext cx="1066810" cy="1160443"/>
          </a:xfrm>
          <a:prstGeom prst="rect">
            <a:avLst/>
          </a:prstGeom>
          <a:noFill/>
          <a:ln>
            <a:noFill/>
          </a:ln>
          <a:effectLst>
            <a:outerShdw blurRad="63500" rotWithShape="0" algn="tl" dir="2700000" dist="38100">
              <a:srgbClr val="000000">
                <a:alpha val="29803"/>
              </a:srgbClr>
            </a:outerShdw>
          </a:effectLst>
        </p:spPr>
      </p:pic>
      <p:sp>
        <p:nvSpPr>
          <p:cNvPr id="70" name="Google Shape;70;p2"/>
          <p:cNvSpPr txBox="1"/>
          <p:nvPr/>
        </p:nvSpPr>
        <p:spPr>
          <a:xfrm>
            <a:off x="5055533" y="6010879"/>
            <a:ext cx="87946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김도현</a:t>
            </a:r>
            <a:endParaRPr sz="1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"/>
          <p:cNvSpPr txBox="1"/>
          <p:nvPr/>
        </p:nvSpPr>
        <p:spPr>
          <a:xfrm>
            <a:off x="4745283" y="4107691"/>
            <a:ext cx="85011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팀원</a:t>
            </a:r>
            <a:endParaRPr sz="2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1657" y="4742136"/>
            <a:ext cx="1066810" cy="1160443"/>
          </a:xfrm>
          <a:prstGeom prst="rect">
            <a:avLst/>
          </a:prstGeom>
          <a:noFill/>
          <a:ln>
            <a:noFill/>
          </a:ln>
          <a:effectLst>
            <a:outerShdw blurRad="63500" rotWithShape="0" algn="tl" dir="2700000" dist="38100">
              <a:srgbClr val="000000">
                <a:alpha val="29803"/>
              </a:srgbClr>
            </a:outerShdw>
          </a:effectLst>
        </p:spPr>
      </p:pic>
      <p:sp>
        <p:nvSpPr>
          <p:cNvPr id="73" name="Google Shape;73;p2"/>
          <p:cNvSpPr txBox="1"/>
          <p:nvPr/>
        </p:nvSpPr>
        <p:spPr>
          <a:xfrm>
            <a:off x="6398999" y="6008393"/>
            <a:ext cx="87946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박선진</a:t>
            </a:r>
            <a:endParaRPr sz="1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" name="Google Shape;7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54924" y="4742136"/>
            <a:ext cx="1066810" cy="1160443"/>
          </a:xfrm>
          <a:prstGeom prst="rect">
            <a:avLst/>
          </a:prstGeom>
          <a:noFill/>
          <a:ln>
            <a:noFill/>
          </a:ln>
          <a:effectLst>
            <a:outerShdw blurRad="63500" rotWithShape="0" algn="tl" dir="2700000" dist="38100">
              <a:srgbClr val="000000">
                <a:alpha val="29803"/>
              </a:srgbClr>
            </a:outerShdw>
          </a:effectLst>
        </p:spPr>
      </p:pic>
      <p:sp>
        <p:nvSpPr>
          <p:cNvPr id="75" name="Google Shape;75;p2"/>
          <p:cNvSpPr txBox="1"/>
          <p:nvPr/>
        </p:nvSpPr>
        <p:spPr>
          <a:xfrm>
            <a:off x="7742266" y="6008393"/>
            <a:ext cx="87946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안성재</a:t>
            </a:r>
            <a:endParaRPr sz="1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74761151be_0_72"/>
          <p:cNvSpPr txBox="1"/>
          <p:nvPr>
            <p:ph type="title"/>
          </p:nvPr>
        </p:nvSpPr>
        <p:spPr>
          <a:xfrm>
            <a:off x="179512" y="4462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 sz="2700"/>
              <a:t>EDA</a:t>
            </a:r>
            <a:endParaRPr sz="2700"/>
          </a:p>
        </p:txBody>
      </p:sp>
      <p:sp>
        <p:nvSpPr>
          <p:cNvPr id="266" name="Google Shape;266;g274761151be_0_72"/>
          <p:cNvSpPr txBox="1"/>
          <p:nvPr/>
        </p:nvSpPr>
        <p:spPr>
          <a:xfrm>
            <a:off x="340275" y="1256425"/>
            <a:ext cx="43320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엔터테인먼트별 주식 데이터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7" name="Google Shape;267;g274761151be_0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763" y="2468800"/>
            <a:ext cx="8348472" cy="4130753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274761151be_0_72"/>
          <p:cNvSpPr txBox="1"/>
          <p:nvPr/>
        </p:nvSpPr>
        <p:spPr>
          <a:xfrm>
            <a:off x="833950" y="1688175"/>
            <a:ext cx="80133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“큐브엔터”의 수집 기간 내의 주가정보와 거래량을 표현한 그래프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- 2023년도 기준, 6개 주 중에서 다섯 번째로 높은 주가와 거래량을 기록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- 2022년도 기준으로 지속적인 주가 상승이 발생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758abc0771_0_14"/>
          <p:cNvSpPr txBox="1"/>
          <p:nvPr>
            <p:ph type="title"/>
          </p:nvPr>
        </p:nvSpPr>
        <p:spPr>
          <a:xfrm>
            <a:off x="179512" y="4462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 sz="2700"/>
              <a:t>EDA</a:t>
            </a:r>
            <a:endParaRPr sz="2700"/>
          </a:p>
        </p:txBody>
      </p:sp>
      <p:sp>
        <p:nvSpPr>
          <p:cNvPr id="274" name="Google Shape;274;g2758abc0771_0_14"/>
          <p:cNvSpPr txBox="1"/>
          <p:nvPr/>
        </p:nvSpPr>
        <p:spPr>
          <a:xfrm>
            <a:off x="340275" y="1256425"/>
            <a:ext cx="43320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엔터테인먼트별 주식 데이터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g2758abc0771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763" y="2481900"/>
            <a:ext cx="8348472" cy="4130753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2758abc0771_0_14"/>
          <p:cNvSpPr txBox="1"/>
          <p:nvPr/>
        </p:nvSpPr>
        <p:spPr>
          <a:xfrm>
            <a:off x="833950" y="1688175"/>
            <a:ext cx="80133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“에프엔씨엔터”의 수집 기간 내의 주가정보와 거래량을 표현한 그래프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- 2023년도 기준, 6개 주 중에서 가장 낮은 주가와 거래량을 기록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74761151be_0_38"/>
          <p:cNvSpPr txBox="1"/>
          <p:nvPr>
            <p:ph type="title"/>
          </p:nvPr>
        </p:nvSpPr>
        <p:spPr>
          <a:xfrm>
            <a:off x="179512" y="4462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 sz="2700"/>
              <a:t>EDA</a:t>
            </a:r>
            <a:endParaRPr sz="2700"/>
          </a:p>
        </p:txBody>
      </p:sp>
      <p:sp>
        <p:nvSpPr>
          <p:cNvPr id="282" name="Google Shape;282;g274761151be_0_38"/>
          <p:cNvSpPr txBox="1"/>
          <p:nvPr/>
        </p:nvSpPr>
        <p:spPr>
          <a:xfrm>
            <a:off x="340275" y="1256425"/>
            <a:ext cx="55101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엔터테인먼트별 음원 순위 +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아티스트 데이터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3" name="Google Shape;283;g274761151be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125" y="2476400"/>
            <a:ext cx="7223759" cy="4292977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274761151be_0_38"/>
          <p:cNvSpPr txBox="1"/>
          <p:nvPr/>
        </p:nvSpPr>
        <p:spPr>
          <a:xfrm>
            <a:off x="833950" y="1688175"/>
            <a:ext cx="80133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- “하이브”의 음원점수를 표현한 그래프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수집 기간동안 “SCORE”에 대해서 </a:t>
            </a: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6개 주 중 가장 많은 평균 이상과 가장 높은 “SCORE”를 기록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- 2022년도 이후부터 이전보다 더 많은 음원이 높은 순위에 포함되었다는 것을 확인 가능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74761151be_0_34"/>
          <p:cNvSpPr txBox="1"/>
          <p:nvPr>
            <p:ph type="title"/>
          </p:nvPr>
        </p:nvSpPr>
        <p:spPr>
          <a:xfrm>
            <a:off x="179512" y="4462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 sz="2700"/>
              <a:t>EDA</a:t>
            </a:r>
            <a:endParaRPr sz="2700"/>
          </a:p>
        </p:txBody>
      </p:sp>
      <p:sp>
        <p:nvSpPr>
          <p:cNvPr id="290" name="Google Shape;290;g274761151be_0_34"/>
          <p:cNvSpPr txBox="1"/>
          <p:nvPr/>
        </p:nvSpPr>
        <p:spPr>
          <a:xfrm>
            <a:off x="340275" y="1256425"/>
            <a:ext cx="55101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엔터테인먼트별 음원 순위 +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아티스트 데이터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" name="Google Shape;291;g274761151be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8600" y="3307163"/>
            <a:ext cx="4389119" cy="2611526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274761151be_0_34"/>
          <p:cNvSpPr txBox="1"/>
          <p:nvPr/>
        </p:nvSpPr>
        <p:spPr>
          <a:xfrm>
            <a:off x="833950" y="1688175"/>
            <a:ext cx="80133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3" name="Google Shape;293;g274761151be_0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490" y="3289562"/>
            <a:ext cx="4389119" cy="2600554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274761151be_0_34"/>
          <p:cNvSpPr txBox="1"/>
          <p:nvPr/>
        </p:nvSpPr>
        <p:spPr>
          <a:xfrm>
            <a:off x="833950" y="1766725"/>
            <a:ext cx="80133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“에스엠”과 “와이지엔터테인먼트”의 음원점수를 표현한 그래프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“에스엠”은 수집 기간동안 “SCORE”에 대해서 6개 주 중 두 번째로 많은 평균 이상을 기록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“에스엠”은 2019년도와 2022년도 이후에 많은 수의 음원이 순위에 포함되었다는 것을 확인 가능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“와이지엔터테인먼트”는 수집 기간동안 “SCORE”에 대해서 6개 주 중 세 번째로 많은 평균 이상을 기록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6de98eb499_0_22"/>
          <p:cNvSpPr txBox="1"/>
          <p:nvPr>
            <p:ph type="title"/>
          </p:nvPr>
        </p:nvSpPr>
        <p:spPr>
          <a:xfrm>
            <a:off x="179512" y="4462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 sz="2700"/>
              <a:t>EDA</a:t>
            </a:r>
            <a:endParaRPr sz="2700"/>
          </a:p>
        </p:txBody>
      </p:sp>
      <p:sp>
        <p:nvSpPr>
          <p:cNvPr id="300" name="Google Shape;300;g26de98eb499_0_22"/>
          <p:cNvSpPr txBox="1"/>
          <p:nvPr/>
        </p:nvSpPr>
        <p:spPr>
          <a:xfrm>
            <a:off x="340275" y="1256425"/>
            <a:ext cx="55101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엔터테인먼트별 음원 순위 +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아티스트 데이터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" name="Google Shape;301;g26de98eb499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3338125"/>
            <a:ext cx="4389119" cy="2600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26de98eb499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332638"/>
            <a:ext cx="4389119" cy="2611526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26de98eb499_0_22"/>
          <p:cNvSpPr txBox="1"/>
          <p:nvPr/>
        </p:nvSpPr>
        <p:spPr>
          <a:xfrm>
            <a:off x="833950" y="1766725"/>
            <a:ext cx="80133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“JYP Ent.”와 “큐브엔터”의 음원점수를 표현한 그래프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“JYP Ent.”는 수집 기간동안 “SCORE”에 대해서 6개 주 중 네 번째로 많은 평균 이상을 기록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“JYP Ent.”는 2019년도와 2021년도에 많은 음원이 순위에 포함되었다는 것을 확인 가능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“큐브엔터”는 2019년도와 2022년도부터 많은 음원이 순위에 포함되었다는 것을 확인 가능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6deb36fd15_1_0"/>
          <p:cNvSpPr txBox="1"/>
          <p:nvPr>
            <p:ph type="title"/>
          </p:nvPr>
        </p:nvSpPr>
        <p:spPr>
          <a:xfrm>
            <a:off x="179512" y="4462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 sz="2700"/>
              <a:t>EDA</a:t>
            </a:r>
            <a:endParaRPr sz="2700"/>
          </a:p>
        </p:txBody>
      </p:sp>
      <p:sp>
        <p:nvSpPr>
          <p:cNvPr id="309" name="Google Shape;309;g26deb36fd15_1_0"/>
          <p:cNvSpPr txBox="1"/>
          <p:nvPr/>
        </p:nvSpPr>
        <p:spPr>
          <a:xfrm>
            <a:off x="340275" y="1256425"/>
            <a:ext cx="55101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엔터테인먼트별 음원 순위 +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아티스트 데이터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g26deb36fd15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050" y="2364125"/>
            <a:ext cx="7283910" cy="4328374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26deb36fd15_1_0"/>
          <p:cNvSpPr txBox="1"/>
          <p:nvPr/>
        </p:nvSpPr>
        <p:spPr>
          <a:xfrm>
            <a:off x="833950" y="1688175"/>
            <a:ext cx="80133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- “에프엔씨엔터”의 음원점수를 표현한 그래프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- 수집 기간동안 가장 적은 음원 순위 포함 빈도를 기록 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74761151be_0_60"/>
          <p:cNvSpPr txBox="1"/>
          <p:nvPr>
            <p:ph type="title"/>
          </p:nvPr>
        </p:nvSpPr>
        <p:spPr>
          <a:xfrm>
            <a:off x="179512" y="4462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 sz="2700"/>
              <a:t>EDA</a:t>
            </a:r>
            <a:endParaRPr sz="2700"/>
          </a:p>
        </p:txBody>
      </p:sp>
      <p:sp>
        <p:nvSpPr>
          <p:cNvPr id="317" name="Google Shape;317;g274761151be_0_60"/>
          <p:cNvSpPr txBox="1"/>
          <p:nvPr/>
        </p:nvSpPr>
        <p:spPr>
          <a:xfrm>
            <a:off x="340275" y="1256425"/>
            <a:ext cx="55101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엔터테인먼트별 음원 순위 +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아티스트 데이터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g274761151be_0_60"/>
          <p:cNvSpPr txBox="1"/>
          <p:nvPr/>
        </p:nvSpPr>
        <p:spPr>
          <a:xfrm>
            <a:off x="833950" y="1688175"/>
            <a:ext cx="80133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- 6개 주에서 동일</a:t>
            </a: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한 기간 동안 </a:t>
            </a: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음원이 차트 100위내에 포함된 비율을 표현한 그래프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- “하이브”는 기간 동안의 음원 순위에서 제외된 적이 없음을 확인 가능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- 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9" name="Google Shape;319;g274761151be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950" y="2536225"/>
            <a:ext cx="7054123" cy="420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3"/>
          <p:cNvSpPr/>
          <p:nvPr/>
        </p:nvSpPr>
        <p:spPr>
          <a:xfrm rot="2700000">
            <a:off x="1166530" y="4776058"/>
            <a:ext cx="593519" cy="593519"/>
          </a:xfrm>
          <a:prstGeom prst="rect">
            <a:avLst/>
          </a:prstGeom>
          <a:solidFill>
            <a:srgbClr val="FF970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3"/>
          <p:cNvSpPr txBox="1"/>
          <p:nvPr/>
        </p:nvSpPr>
        <p:spPr>
          <a:xfrm>
            <a:off x="4650821" y="4642254"/>
            <a:ext cx="35301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300"/>
              <a:buFont typeface="Calibri"/>
              <a:buAutoNum type="arabicPeriod"/>
            </a:pPr>
            <a:r>
              <a:rPr lang="en-US" sz="1300">
                <a:solidFill>
                  <a:srgbClr val="262626"/>
                </a:solidFill>
              </a:rPr>
              <a:t>감정 분석 모델</a:t>
            </a:r>
            <a:endParaRPr sz="13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300"/>
              <a:buFont typeface="Calibri"/>
              <a:buAutoNum type="arabicPeriod"/>
            </a:pPr>
            <a:r>
              <a:rPr lang="en-US" sz="1300">
                <a:solidFill>
                  <a:srgbClr val="262626"/>
                </a:solidFill>
              </a:rPr>
              <a:t>주가 </a:t>
            </a:r>
            <a:r>
              <a:rPr lang="en-US" sz="13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예측 모델</a:t>
            </a:r>
            <a:endParaRPr sz="13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8255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t/>
            </a:r>
            <a:endParaRPr sz="13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8255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t/>
            </a:r>
            <a:endParaRPr sz="13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6" name="Google Shape;326;p13"/>
          <p:cNvGrpSpPr/>
          <p:nvPr/>
        </p:nvGrpSpPr>
        <p:grpSpPr>
          <a:xfrm>
            <a:off x="1143841" y="4771621"/>
            <a:ext cx="3384377" cy="585000"/>
            <a:chOff x="2289023" y="3463524"/>
            <a:chExt cx="3712729" cy="585000"/>
          </a:xfrm>
        </p:grpSpPr>
        <p:sp>
          <p:nvSpPr>
            <p:cNvPr id="327" name="Google Shape;327;p13"/>
            <p:cNvSpPr txBox="1"/>
            <p:nvPr/>
          </p:nvSpPr>
          <p:spPr>
            <a:xfrm>
              <a:off x="3131064" y="3531446"/>
              <a:ext cx="287068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3770A4"/>
                  </a:solidFill>
                  <a:latin typeface="Calibri"/>
                  <a:ea typeface="Calibri"/>
                  <a:cs typeface="Calibri"/>
                  <a:sym typeface="Calibri"/>
                </a:rPr>
                <a:t>알고리즘</a:t>
              </a:r>
              <a:endParaRPr b="1" sz="2400">
                <a:solidFill>
                  <a:srgbClr val="3770A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13"/>
            <p:cNvSpPr txBox="1"/>
            <p:nvPr/>
          </p:nvSpPr>
          <p:spPr>
            <a:xfrm>
              <a:off x="2289023" y="3463524"/>
              <a:ext cx="6597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04</a:t>
              </a:r>
              <a:endParaRPr b="1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29" name="Google Shape;329;p13"/>
          <p:cNvCxnSpPr/>
          <p:nvPr/>
        </p:nvCxnSpPr>
        <p:spPr>
          <a:xfrm>
            <a:off x="4475431" y="4286372"/>
            <a:ext cx="0" cy="1816351"/>
          </a:xfrm>
          <a:prstGeom prst="straightConnector1">
            <a:avLst/>
          </a:prstGeom>
          <a:noFill/>
          <a:ln cap="rnd" cmpd="sng" w="9525">
            <a:solidFill>
              <a:srgbClr val="7F7F7F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4"/>
          <p:cNvSpPr txBox="1"/>
          <p:nvPr>
            <p:ph type="title"/>
          </p:nvPr>
        </p:nvSpPr>
        <p:spPr>
          <a:xfrm>
            <a:off x="179512" y="44624"/>
            <a:ext cx="7661196" cy="796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알고리즘</a:t>
            </a:r>
            <a:endParaRPr/>
          </a:p>
        </p:txBody>
      </p:sp>
      <p:sp>
        <p:nvSpPr>
          <p:cNvPr id="335" name="Google Shape;335;p14"/>
          <p:cNvSpPr/>
          <p:nvPr/>
        </p:nvSpPr>
        <p:spPr>
          <a:xfrm>
            <a:off x="3792900" y="4829300"/>
            <a:ext cx="1558200" cy="6021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lt1"/>
                </a:solidFill>
              </a:rPr>
              <a:t>뉴스 제목 긍∙부정 데이터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36" name="Google Shape;336;p14"/>
          <p:cNvSpPr/>
          <p:nvPr/>
        </p:nvSpPr>
        <p:spPr>
          <a:xfrm>
            <a:off x="6910775" y="4829300"/>
            <a:ext cx="1722000" cy="6021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음원 순위 데이터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37" name="Google Shape;337;p14"/>
          <p:cNvSpPr/>
          <p:nvPr/>
        </p:nvSpPr>
        <p:spPr>
          <a:xfrm>
            <a:off x="3163650" y="5823875"/>
            <a:ext cx="2816700" cy="6021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</a:rPr>
              <a:t>주가 예측 모델</a:t>
            </a:r>
            <a:endParaRPr sz="2500">
              <a:solidFill>
                <a:schemeClr val="lt1"/>
              </a:solidFill>
            </a:endParaRPr>
          </a:p>
        </p:txBody>
      </p:sp>
      <p:cxnSp>
        <p:nvCxnSpPr>
          <p:cNvPr id="338" name="Google Shape;338;p14"/>
          <p:cNvCxnSpPr>
            <a:stCxn id="335" idx="2"/>
            <a:endCxn id="337" idx="0"/>
          </p:cNvCxnSpPr>
          <p:nvPr/>
        </p:nvCxnSpPr>
        <p:spPr>
          <a:xfrm flipH="1" rot="-5400000">
            <a:off x="4376100" y="5627300"/>
            <a:ext cx="392400" cy="600"/>
          </a:xfrm>
          <a:prstGeom prst="bentConnector3">
            <a:avLst>
              <a:gd fmla="val 5001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9" name="Google Shape;339;p14"/>
          <p:cNvCxnSpPr>
            <a:stCxn id="336" idx="2"/>
            <a:endCxn id="337" idx="0"/>
          </p:cNvCxnSpPr>
          <p:nvPr/>
        </p:nvCxnSpPr>
        <p:spPr>
          <a:xfrm rot="5400000">
            <a:off x="5975675" y="4027700"/>
            <a:ext cx="392400" cy="3199800"/>
          </a:xfrm>
          <a:prstGeom prst="bentConnector3">
            <a:avLst>
              <a:gd fmla="val 5001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0" name="Google Shape;340;p14"/>
          <p:cNvSpPr/>
          <p:nvPr/>
        </p:nvSpPr>
        <p:spPr>
          <a:xfrm>
            <a:off x="675025" y="4829300"/>
            <a:ext cx="1558200" cy="602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주식 데이터</a:t>
            </a:r>
            <a:endParaRPr sz="1800">
              <a:solidFill>
                <a:schemeClr val="lt1"/>
              </a:solidFill>
            </a:endParaRPr>
          </a:p>
        </p:txBody>
      </p:sp>
      <p:cxnSp>
        <p:nvCxnSpPr>
          <p:cNvPr id="341" name="Google Shape;341;p14"/>
          <p:cNvCxnSpPr>
            <a:stCxn id="340" idx="2"/>
            <a:endCxn id="337" idx="0"/>
          </p:cNvCxnSpPr>
          <p:nvPr/>
        </p:nvCxnSpPr>
        <p:spPr>
          <a:xfrm flipH="1" rot="-5400000">
            <a:off x="2816875" y="4068650"/>
            <a:ext cx="392400" cy="3117900"/>
          </a:xfrm>
          <a:prstGeom prst="bentConnector3">
            <a:avLst>
              <a:gd fmla="val 5001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2" name="Google Shape;342;p14"/>
          <p:cNvSpPr/>
          <p:nvPr/>
        </p:nvSpPr>
        <p:spPr>
          <a:xfrm>
            <a:off x="3792900" y="1382688"/>
            <a:ext cx="1558200" cy="602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뉴스 제목</a:t>
            </a:r>
            <a:r>
              <a:rPr lang="en-US" sz="1800">
                <a:solidFill>
                  <a:schemeClr val="lt1"/>
                </a:solidFill>
              </a:rPr>
              <a:t> 데이터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43" name="Google Shape;343;p14"/>
          <p:cNvSpPr/>
          <p:nvPr/>
        </p:nvSpPr>
        <p:spPr>
          <a:xfrm>
            <a:off x="3163950" y="3932825"/>
            <a:ext cx="2816700" cy="6021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</a:rPr>
              <a:t>감정 분석</a:t>
            </a:r>
            <a:r>
              <a:rPr lang="en-US" sz="2500">
                <a:solidFill>
                  <a:schemeClr val="lt1"/>
                </a:solidFill>
              </a:rPr>
              <a:t> 모델</a:t>
            </a:r>
            <a:endParaRPr sz="2500">
              <a:solidFill>
                <a:schemeClr val="lt1"/>
              </a:solidFill>
            </a:endParaRPr>
          </a:p>
        </p:txBody>
      </p:sp>
      <p:cxnSp>
        <p:nvCxnSpPr>
          <p:cNvPr id="344" name="Google Shape;344;p14"/>
          <p:cNvCxnSpPr>
            <a:stCxn id="343" idx="2"/>
            <a:endCxn id="335" idx="0"/>
          </p:cNvCxnSpPr>
          <p:nvPr/>
        </p:nvCxnSpPr>
        <p:spPr>
          <a:xfrm flipH="1">
            <a:off x="4572000" y="4534925"/>
            <a:ext cx="300" cy="29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5" name="Google Shape;345;p14"/>
          <p:cNvSpPr/>
          <p:nvPr/>
        </p:nvSpPr>
        <p:spPr>
          <a:xfrm>
            <a:off x="3651500" y="3079900"/>
            <a:ext cx="1845300" cy="602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뉴스 제목 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lt1"/>
                </a:solidFill>
              </a:rPr>
              <a:t>긍∙부정 라벨링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46" name="Google Shape;346;p14"/>
          <p:cNvSpPr/>
          <p:nvPr/>
        </p:nvSpPr>
        <p:spPr>
          <a:xfrm>
            <a:off x="3792900" y="2231288"/>
            <a:ext cx="1558200" cy="602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긍∙부정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단어 리스트</a:t>
            </a:r>
            <a:endParaRPr sz="1800">
              <a:solidFill>
                <a:schemeClr val="lt1"/>
              </a:solidFill>
            </a:endParaRPr>
          </a:p>
        </p:txBody>
      </p:sp>
      <p:cxnSp>
        <p:nvCxnSpPr>
          <p:cNvPr id="347" name="Google Shape;347;p14"/>
          <p:cNvCxnSpPr>
            <a:stCxn id="342" idx="2"/>
            <a:endCxn id="346" idx="0"/>
          </p:cNvCxnSpPr>
          <p:nvPr/>
        </p:nvCxnSpPr>
        <p:spPr>
          <a:xfrm>
            <a:off x="4572000" y="1984788"/>
            <a:ext cx="0" cy="246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8" name="Google Shape;348;p14"/>
          <p:cNvCxnSpPr>
            <a:stCxn id="346" idx="2"/>
            <a:endCxn id="345" idx="0"/>
          </p:cNvCxnSpPr>
          <p:nvPr/>
        </p:nvCxnSpPr>
        <p:spPr>
          <a:xfrm>
            <a:off x="4572000" y="2833388"/>
            <a:ext cx="2100" cy="246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9" name="Google Shape;349;p14"/>
          <p:cNvCxnSpPr>
            <a:stCxn id="345" idx="2"/>
            <a:endCxn id="343" idx="0"/>
          </p:cNvCxnSpPr>
          <p:nvPr/>
        </p:nvCxnSpPr>
        <p:spPr>
          <a:xfrm flipH="1">
            <a:off x="4572350" y="3682000"/>
            <a:ext cx="1800" cy="250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7426d6c723_0_38"/>
          <p:cNvSpPr txBox="1"/>
          <p:nvPr>
            <p:ph type="title"/>
          </p:nvPr>
        </p:nvSpPr>
        <p:spPr>
          <a:xfrm>
            <a:off x="179512" y="4462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감정 분석 모델</a:t>
            </a:r>
            <a:endParaRPr/>
          </a:p>
        </p:txBody>
      </p:sp>
      <p:sp>
        <p:nvSpPr>
          <p:cNvPr id="355" name="Google Shape;355;g27426d6c723_0_38"/>
          <p:cNvSpPr txBox="1"/>
          <p:nvPr/>
        </p:nvSpPr>
        <p:spPr>
          <a:xfrm>
            <a:off x="340275" y="1256425"/>
            <a:ext cx="55101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긍∙부정 단어 리스트 데이터 생성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6" name="Google Shape;356;g27426d6c723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586" y="3116362"/>
            <a:ext cx="7432827" cy="1938048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27426d6c723_0_38"/>
          <p:cNvSpPr txBox="1"/>
          <p:nvPr/>
        </p:nvSpPr>
        <p:spPr>
          <a:xfrm>
            <a:off x="565350" y="2146275"/>
            <a:ext cx="80133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뉴스 제목 데이터의 “제목”컬럼에 대하여 토큰화(형태소 분석)를 진행하여 빈도 수 기준 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내림차순으로 나열 후, 불용어 사전 생성 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8" name="Google Shape;358;g27426d6c723_0_38"/>
          <p:cNvCxnSpPr>
            <a:stCxn id="357" idx="2"/>
            <a:endCxn id="356" idx="0"/>
          </p:cNvCxnSpPr>
          <p:nvPr/>
        </p:nvCxnSpPr>
        <p:spPr>
          <a:xfrm>
            <a:off x="4572000" y="2761275"/>
            <a:ext cx="0" cy="35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9" name="Google Shape;359;g27426d6c723_0_38"/>
          <p:cNvSpPr txBox="1"/>
          <p:nvPr/>
        </p:nvSpPr>
        <p:spPr>
          <a:xfrm>
            <a:off x="565350" y="5409500"/>
            <a:ext cx="80133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불용어 사전을 통해 불용어 삭제 후, </a:t>
            </a: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뉴스 제목 데이터의 “제목”컬럼에 대하여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토큰화(형태소 분석)를 재진행하여 단어 1,000개에 대하여 빈도 수 기준 내림차순으로 나열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0" name="Google Shape;360;g27426d6c723_0_38"/>
          <p:cNvCxnSpPr>
            <a:stCxn id="356" idx="2"/>
            <a:endCxn id="359" idx="0"/>
          </p:cNvCxnSpPr>
          <p:nvPr/>
        </p:nvCxnSpPr>
        <p:spPr>
          <a:xfrm>
            <a:off x="4572000" y="5054410"/>
            <a:ext cx="0" cy="35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3"/>
          <p:cNvGrpSpPr/>
          <p:nvPr/>
        </p:nvGrpSpPr>
        <p:grpSpPr>
          <a:xfrm>
            <a:off x="1203621" y="3999316"/>
            <a:ext cx="3728369" cy="697225"/>
            <a:chOff x="3809222" y="2249621"/>
            <a:chExt cx="3728369" cy="697225"/>
          </a:xfrm>
        </p:grpSpPr>
        <p:sp>
          <p:nvSpPr>
            <p:cNvPr id="81" name="Google Shape;81;p3"/>
            <p:cNvSpPr txBox="1"/>
            <p:nvPr/>
          </p:nvSpPr>
          <p:spPr>
            <a:xfrm>
              <a:off x="4368991" y="2249621"/>
              <a:ext cx="2952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프로젝트 소개</a:t>
              </a:r>
              <a:endParaRPr b="1" sz="1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3"/>
            <p:cNvSpPr txBox="1"/>
            <p:nvPr/>
          </p:nvSpPr>
          <p:spPr>
            <a:xfrm>
              <a:off x="4368991" y="2500446"/>
              <a:ext cx="31686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909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추진 배경</a:t>
              </a:r>
              <a:endParaRPr sz="11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0909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프로젝트 내용</a:t>
              </a:r>
              <a:endParaRPr sz="11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3"/>
            <p:cNvSpPr txBox="1"/>
            <p:nvPr/>
          </p:nvSpPr>
          <p:spPr>
            <a:xfrm>
              <a:off x="3809222" y="2344613"/>
              <a:ext cx="508473" cy="477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3770A4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 b="1" sz="2500">
                <a:solidFill>
                  <a:srgbClr val="3770A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" name="Google Shape;84;p3"/>
          <p:cNvGrpSpPr/>
          <p:nvPr/>
        </p:nvGrpSpPr>
        <p:grpSpPr>
          <a:xfrm>
            <a:off x="5092053" y="3795516"/>
            <a:ext cx="3728369" cy="697225"/>
            <a:chOff x="3809222" y="5114741"/>
            <a:chExt cx="3728369" cy="697225"/>
          </a:xfrm>
        </p:grpSpPr>
        <p:sp>
          <p:nvSpPr>
            <p:cNvPr id="85" name="Google Shape;85;p3"/>
            <p:cNvSpPr txBox="1"/>
            <p:nvPr/>
          </p:nvSpPr>
          <p:spPr>
            <a:xfrm>
              <a:off x="4368991" y="5114741"/>
              <a:ext cx="2952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알고리즘</a:t>
              </a:r>
              <a:endParaRPr b="1" sz="1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3"/>
            <p:cNvSpPr txBox="1"/>
            <p:nvPr/>
          </p:nvSpPr>
          <p:spPr>
            <a:xfrm>
              <a:off x="4368991" y="5365566"/>
              <a:ext cx="31686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909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감정 분석 모델</a:t>
              </a:r>
              <a:endParaRPr sz="11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0909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주가 예측 모델</a:t>
              </a:r>
              <a:endParaRPr sz="11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3"/>
            <p:cNvSpPr txBox="1"/>
            <p:nvPr/>
          </p:nvSpPr>
          <p:spPr>
            <a:xfrm>
              <a:off x="3809222" y="5209733"/>
              <a:ext cx="508473" cy="477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3770A4"/>
                  </a:solidFill>
                  <a:latin typeface="Calibri"/>
                  <a:ea typeface="Calibri"/>
                  <a:cs typeface="Calibri"/>
                  <a:sym typeface="Calibri"/>
                </a:rPr>
                <a:t>03</a:t>
              </a:r>
              <a:endParaRPr b="1" sz="2500">
                <a:solidFill>
                  <a:srgbClr val="3770A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3"/>
          <p:cNvSpPr txBox="1"/>
          <p:nvPr/>
        </p:nvSpPr>
        <p:spPr>
          <a:xfrm rot="-1695269">
            <a:off x="-167561" y="2445856"/>
            <a:ext cx="3422135" cy="554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순 서</a:t>
            </a:r>
            <a:endParaRPr b="1" sz="3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" name="Google Shape;89;p3"/>
          <p:cNvGrpSpPr/>
          <p:nvPr/>
        </p:nvGrpSpPr>
        <p:grpSpPr>
          <a:xfrm>
            <a:off x="5092078" y="4688708"/>
            <a:ext cx="3512669" cy="477000"/>
            <a:chOff x="3809222" y="5209733"/>
            <a:chExt cx="3512669" cy="477000"/>
          </a:xfrm>
        </p:grpSpPr>
        <p:sp>
          <p:nvSpPr>
            <p:cNvPr id="90" name="Google Shape;90;p3"/>
            <p:cNvSpPr txBox="1"/>
            <p:nvPr/>
          </p:nvSpPr>
          <p:spPr>
            <a:xfrm>
              <a:off x="4368991" y="5294316"/>
              <a:ext cx="2952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프로젝트 결론</a:t>
              </a:r>
              <a:endParaRPr b="1" sz="1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3"/>
            <p:cNvSpPr txBox="1"/>
            <p:nvPr/>
          </p:nvSpPr>
          <p:spPr>
            <a:xfrm>
              <a:off x="3809222" y="5209733"/>
              <a:ext cx="508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3770A4"/>
                  </a:solidFill>
                  <a:latin typeface="Calibri"/>
                  <a:ea typeface="Calibri"/>
                  <a:cs typeface="Calibri"/>
                  <a:sym typeface="Calibri"/>
                </a:rPr>
                <a:t>04</a:t>
              </a:r>
              <a:endParaRPr b="1" sz="2500">
                <a:solidFill>
                  <a:srgbClr val="3770A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" name="Google Shape;92;p3"/>
          <p:cNvGrpSpPr/>
          <p:nvPr/>
        </p:nvGrpSpPr>
        <p:grpSpPr>
          <a:xfrm>
            <a:off x="1203621" y="4951291"/>
            <a:ext cx="3728369" cy="881725"/>
            <a:chOff x="3809222" y="2319871"/>
            <a:chExt cx="3728369" cy="881725"/>
          </a:xfrm>
        </p:grpSpPr>
        <p:sp>
          <p:nvSpPr>
            <p:cNvPr id="93" name="Google Shape;93;p3"/>
            <p:cNvSpPr txBox="1"/>
            <p:nvPr/>
          </p:nvSpPr>
          <p:spPr>
            <a:xfrm>
              <a:off x="4368991" y="2319871"/>
              <a:ext cx="2952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데이터</a:t>
              </a:r>
              <a:endParaRPr b="1" sz="1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3"/>
            <p:cNvSpPr txBox="1"/>
            <p:nvPr/>
          </p:nvSpPr>
          <p:spPr>
            <a:xfrm>
              <a:off x="4368991" y="2570696"/>
              <a:ext cx="3168600" cy="63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909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활용 데이터</a:t>
              </a:r>
              <a:endParaRPr sz="11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0909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데이</a:t>
              </a:r>
              <a:r>
                <a:rPr lang="en-US" sz="11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터 전처리</a:t>
              </a:r>
              <a:endParaRPr sz="11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0909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EDA</a:t>
              </a:r>
              <a:endParaRPr sz="11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3"/>
            <p:cNvSpPr txBox="1"/>
            <p:nvPr/>
          </p:nvSpPr>
          <p:spPr>
            <a:xfrm>
              <a:off x="3809222" y="2414863"/>
              <a:ext cx="508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3770A4"/>
                  </a:solidFill>
                  <a:latin typeface="Calibri"/>
                  <a:ea typeface="Calibri"/>
                  <a:cs typeface="Calibri"/>
                  <a:sym typeface="Calibri"/>
                </a:rPr>
                <a:t>02</a:t>
              </a:r>
              <a:endParaRPr b="1" sz="2500">
                <a:solidFill>
                  <a:srgbClr val="3770A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" name="Google Shape;96;p3"/>
          <p:cNvSpPr txBox="1"/>
          <p:nvPr/>
        </p:nvSpPr>
        <p:spPr>
          <a:xfrm>
            <a:off x="5651822" y="5019066"/>
            <a:ext cx="3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프로젝트 결론</a:t>
            </a:r>
            <a:endParaRPr sz="11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참고문헌 및 사용 툴</a:t>
            </a:r>
            <a:endParaRPr sz="11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7425c81edc_1_2"/>
          <p:cNvSpPr txBox="1"/>
          <p:nvPr>
            <p:ph type="title"/>
          </p:nvPr>
        </p:nvSpPr>
        <p:spPr>
          <a:xfrm>
            <a:off x="179512" y="4462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감정 분석 모델</a:t>
            </a:r>
            <a:endParaRPr/>
          </a:p>
        </p:txBody>
      </p:sp>
      <p:sp>
        <p:nvSpPr>
          <p:cNvPr id="366" name="Google Shape;366;g27425c81edc_1_2"/>
          <p:cNvSpPr txBox="1"/>
          <p:nvPr/>
        </p:nvSpPr>
        <p:spPr>
          <a:xfrm>
            <a:off x="340275" y="1256425"/>
            <a:ext cx="55101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1. 긍∙부정 단어 리스트 데이터 생성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g27425c81edc_1_2"/>
          <p:cNvSpPr txBox="1"/>
          <p:nvPr/>
        </p:nvSpPr>
        <p:spPr>
          <a:xfrm>
            <a:off x="565350" y="2129375"/>
            <a:ext cx="80133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빈도 수 기준 내림차순으로 나열된 단어에 대하여 긍정∙부정 분석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8" name="Google Shape;368;g27425c81edc_1_2"/>
          <p:cNvGrpSpPr/>
          <p:nvPr/>
        </p:nvGrpSpPr>
        <p:grpSpPr>
          <a:xfrm>
            <a:off x="2787449" y="2711597"/>
            <a:ext cx="3569119" cy="2957668"/>
            <a:chOff x="1456825" y="2905625"/>
            <a:chExt cx="4137150" cy="3324343"/>
          </a:xfrm>
        </p:grpSpPr>
        <p:pic>
          <p:nvPicPr>
            <p:cNvPr id="369" name="Google Shape;369;g27425c81edc_1_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56825" y="2905625"/>
              <a:ext cx="1379050" cy="33242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" name="Google Shape;370;g27425c81edc_1_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35875" y="2905625"/>
              <a:ext cx="1379050" cy="3324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g27425c81edc_1_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214925" y="2905626"/>
              <a:ext cx="1379050" cy="33243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72" name="Google Shape;372;g27425c81edc_1_2"/>
          <p:cNvCxnSpPr>
            <a:stCxn id="367" idx="2"/>
            <a:endCxn id="370" idx="0"/>
          </p:cNvCxnSpPr>
          <p:nvPr/>
        </p:nvCxnSpPr>
        <p:spPr>
          <a:xfrm>
            <a:off x="4572000" y="2473775"/>
            <a:ext cx="0" cy="2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3" name="Google Shape;373;g27425c81edc_1_2"/>
          <p:cNvSpPr txBox="1"/>
          <p:nvPr/>
        </p:nvSpPr>
        <p:spPr>
          <a:xfrm>
            <a:off x="565350" y="5907100"/>
            <a:ext cx="80133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긍정∙부정 </a:t>
            </a: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판단이 어려운 것에 대해서는 중립이라 판단하여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총 긍정 166개, 부정 99개로 구성된 긍∙부정 단어 리스트를 생성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4" name="Google Shape;374;g27425c81edc_1_2"/>
          <p:cNvCxnSpPr>
            <a:stCxn id="370" idx="2"/>
            <a:endCxn id="373" idx="0"/>
          </p:cNvCxnSpPr>
          <p:nvPr/>
        </p:nvCxnSpPr>
        <p:spPr>
          <a:xfrm>
            <a:off x="4572008" y="5669265"/>
            <a:ext cx="0" cy="2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7426d6c723_0_9"/>
          <p:cNvSpPr txBox="1"/>
          <p:nvPr>
            <p:ph type="title"/>
          </p:nvPr>
        </p:nvSpPr>
        <p:spPr>
          <a:xfrm>
            <a:off x="179512" y="4462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감정 분석 모델</a:t>
            </a:r>
            <a:endParaRPr/>
          </a:p>
        </p:txBody>
      </p:sp>
      <p:sp>
        <p:nvSpPr>
          <p:cNvPr id="380" name="Google Shape;380;g27426d6c723_0_9"/>
          <p:cNvSpPr txBox="1"/>
          <p:nvPr/>
        </p:nvSpPr>
        <p:spPr>
          <a:xfrm>
            <a:off x="340275" y="1256425"/>
            <a:ext cx="55101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2. 뉴스 제목에 대한 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긍∙부정 라벨링 데이터 형성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g27426d6c723_0_9"/>
          <p:cNvSpPr txBox="1"/>
          <p:nvPr/>
        </p:nvSpPr>
        <p:spPr>
          <a:xfrm>
            <a:off x="565350" y="2129375"/>
            <a:ext cx="80133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뉴스 제목 데이터의 “제목” 컬럼에 대하여 토큰화(형태소 분석) 진행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g27426d6c723_0_9"/>
          <p:cNvSpPr txBox="1"/>
          <p:nvPr/>
        </p:nvSpPr>
        <p:spPr>
          <a:xfrm>
            <a:off x="565350" y="3444163"/>
            <a:ext cx="80133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분석된 각 토큰(형태소)으로 </a:t>
            </a: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생성된 긍∙부정 단어 리스트를 통해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긍정이면 +1, 부정이면 -1로 처리하여 “제목” 칼럼에 대한 “SCORE” 칼럼 생성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g27426d6c723_0_9"/>
          <p:cNvSpPr txBox="1"/>
          <p:nvPr/>
        </p:nvSpPr>
        <p:spPr>
          <a:xfrm>
            <a:off x="565350" y="5007950"/>
            <a:ext cx="80133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“제목”에 대하여 생성된 </a:t>
            </a: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“SCORE” 칼럼을 통해 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이상이면</a:t>
            </a: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긍정(“1”), 0이면 중립(“0”), 0이하면 부정(“-1”)으로 “LABEL”칼럼 생성 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4" name="Google Shape;384;g27426d6c723_0_9"/>
          <p:cNvCxnSpPr>
            <a:stCxn id="381" idx="2"/>
            <a:endCxn id="382" idx="0"/>
          </p:cNvCxnSpPr>
          <p:nvPr/>
        </p:nvCxnSpPr>
        <p:spPr>
          <a:xfrm>
            <a:off x="4572000" y="2630675"/>
            <a:ext cx="0" cy="81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5" name="Google Shape;385;g27426d6c723_0_9"/>
          <p:cNvCxnSpPr>
            <a:stCxn id="382" idx="2"/>
            <a:endCxn id="383" idx="0"/>
          </p:cNvCxnSpPr>
          <p:nvPr/>
        </p:nvCxnSpPr>
        <p:spPr>
          <a:xfrm>
            <a:off x="4572000" y="4194463"/>
            <a:ext cx="0" cy="81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74596d2204_0_3"/>
          <p:cNvSpPr txBox="1"/>
          <p:nvPr>
            <p:ph type="title"/>
          </p:nvPr>
        </p:nvSpPr>
        <p:spPr>
          <a:xfrm>
            <a:off x="179512" y="4462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감정 분석 모델</a:t>
            </a:r>
            <a:endParaRPr/>
          </a:p>
        </p:txBody>
      </p:sp>
      <p:sp>
        <p:nvSpPr>
          <p:cNvPr id="391" name="Google Shape;391;g274596d2204_0_3"/>
          <p:cNvSpPr txBox="1"/>
          <p:nvPr/>
        </p:nvSpPr>
        <p:spPr>
          <a:xfrm>
            <a:off x="340275" y="1256425"/>
            <a:ext cx="55101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2. 뉴스 제목에 대한 긍∙부정 라벨링 데이터 형성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2" name="Google Shape;392;g274596d2204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375" y="3131268"/>
            <a:ext cx="8629249" cy="2779758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274596d2204_0_3"/>
          <p:cNvSpPr txBox="1"/>
          <p:nvPr/>
        </p:nvSpPr>
        <p:spPr>
          <a:xfrm>
            <a:off x="565350" y="2129375"/>
            <a:ext cx="80133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에스엠, 하이브,  JYP Ent., 와이지엔터테인먼트, 큐브엔터, 에프엔씨엔터 종목의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총 6,567개의 뉴스 제목에 대한 긍∙부정 라벨링 데이터 생성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4" name="Google Shape;394;g274596d2204_0_3"/>
          <p:cNvCxnSpPr>
            <a:stCxn id="393" idx="2"/>
            <a:endCxn id="392" idx="0"/>
          </p:cNvCxnSpPr>
          <p:nvPr/>
        </p:nvCxnSpPr>
        <p:spPr>
          <a:xfrm>
            <a:off x="4572000" y="2744375"/>
            <a:ext cx="0" cy="38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74761151be_0_85"/>
          <p:cNvSpPr txBox="1"/>
          <p:nvPr>
            <p:ph type="title"/>
          </p:nvPr>
        </p:nvSpPr>
        <p:spPr>
          <a:xfrm>
            <a:off x="179512" y="4462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감정 분석 모델</a:t>
            </a:r>
            <a:endParaRPr/>
          </a:p>
        </p:txBody>
      </p:sp>
      <p:sp>
        <p:nvSpPr>
          <p:cNvPr id="400" name="Google Shape;400;g274761151be_0_85"/>
          <p:cNvSpPr txBox="1"/>
          <p:nvPr/>
        </p:nvSpPr>
        <p:spPr>
          <a:xfrm>
            <a:off x="340275" y="1256425"/>
            <a:ext cx="55101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2. 뉴스 제목에 대한 긍∙부정 라벨링 데이터 형성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g274761151be_0_85"/>
          <p:cNvSpPr txBox="1"/>
          <p:nvPr/>
        </p:nvSpPr>
        <p:spPr>
          <a:xfrm>
            <a:off x="565350" y="2129375"/>
            <a:ext cx="80133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에스엠, 하이브,  JYP Ent., 와이지엔터테인먼트, 큐브엔터, 에프엔씨엔터 종목의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총 6,567개의 뉴스 제목에 대한 긍∙부정 라벨링 데이터 생성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2" name="Google Shape;402;g274761151be_0_85"/>
          <p:cNvCxnSpPr>
            <a:stCxn id="401" idx="2"/>
            <a:endCxn id="403" idx="0"/>
          </p:cNvCxnSpPr>
          <p:nvPr/>
        </p:nvCxnSpPr>
        <p:spPr>
          <a:xfrm>
            <a:off x="4572000" y="2744375"/>
            <a:ext cx="0" cy="402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03" name="Google Shape;403;g274761151be_0_85"/>
          <p:cNvPicPr preferRelativeResize="0"/>
          <p:nvPr/>
        </p:nvPicPr>
        <p:blipFill rotWithShape="1">
          <a:blip r:embed="rId3">
            <a:alphaModFix/>
          </a:blip>
          <a:srcRect b="2219" l="0" r="0" t="-2220"/>
          <a:stretch/>
        </p:blipFill>
        <p:spPr>
          <a:xfrm>
            <a:off x="2018325" y="3146275"/>
            <a:ext cx="5107351" cy="330682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274761151be_0_85"/>
          <p:cNvSpPr txBox="1"/>
          <p:nvPr/>
        </p:nvSpPr>
        <p:spPr>
          <a:xfrm>
            <a:off x="6811550" y="3494425"/>
            <a:ext cx="8055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긍정: 1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중립: 0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부정: -1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7426d6c723_0_13"/>
          <p:cNvSpPr txBox="1"/>
          <p:nvPr>
            <p:ph type="title"/>
          </p:nvPr>
        </p:nvSpPr>
        <p:spPr>
          <a:xfrm>
            <a:off x="179512" y="4462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감정 분석 모델</a:t>
            </a:r>
            <a:endParaRPr/>
          </a:p>
        </p:txBody>
      </p:sp>
      <p:sp>
        <p:nvSpPr>
          <p:cNvPr id="410" name="Google Shape;410;g27426d6c723_0_13"/>
          <p:cNvSpPr txBox="1"/>
          <p:nvPr/>
        </p:nvSpPr>
        <p:spPr>
          <a:xfrm>
            <a:off x="340275" y="1256425"/>
            <a:ext cx="55101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. 감정 분석 모델 학습 및 검증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g27426d6c723_0_13"/>
          <p:cNvSpPr txBox="1"/>
          <p:nvPr/>
        </p:nvSpPr>
        <p:spPr>
          <a:xfrm>
            <a:off x="565350" y="2146275"/>
            <a:ext cx="80133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생성된 </a:t>
            </a: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뉴스 제목에 대한 긍∙부정 라벨링 데이터에 대하여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train:test=7:3으로 데이터 분배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2" name="Google Shape;412;g27426d6c723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125750"/>
            <a:ext cx="8839201" cy="247539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g27426d6c723_0_13"/>
          <p:cNvSpPr txBox="1"/>
          <p:nvPr/>
        </p:nvSpPr>
        <p:spPr>
          <a:xfrm>
            <a:off x="565350" y="3667950"/>
            <a:ext cx="80133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train, test 데이터의 “제목”에 대하여 불용어 제거 후, 토큰화(형태소 분석) 진행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g27426d6c723_0_13"/>
          <p:cNvSpPr txBox="1"/>
          <p:nvPr/>
        </p:nvSpPr>
        <p:spPr>
          <a:xfrm>
            <a:off x="565350" y="5279900"/>
            <a:ext cx="80133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train, test 데이터의 “제목”에 대하여 불용어 제거 후, 토큰화(형태소 분석)와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단어에 대하여 정수 인코딩 진행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5" name="Google Shape;415;g27426d6c723_0_13"/>
          <p:cNvCxnSpPr>
            <a:stCxn id="411" idx="2"/>
            <a:endCxn id="413" idx="0"/>
          </p:cNvCxnSpPr>
          <p:nvPr/>
        </p:nvCxnSpPr>
        <p:spPr>
          <a:xfrm>
            <a:off x="4572000" y="2761275"/>
            <a:ext cx="0" cy="906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6" name="Google Shape;416;g27426d6c723_0_13"/>
          <p:cNvCxnSpPr>
            <a:stCxn id="412" idx="2"/>
            <a:endCxn id="414" idx="0"/>
          </p:cNvCxnSpPr>
          <p:nvPr/>
        </p:nvCxnSpPr>
        <p:spPr>
          <a:xfrm>
            <a:off x="4572000" y="4373289"/>
            <a:ext cx="0" cy="906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74596d2204_0_20"/>
          <p:cNvSpPr txBox="1"/>
          <p:nvPr>
            <p:ph type="title"/>
          </p:nvPr>
        </p:nvSpPr>
        <p:spPr>
          <a:xfrm>
            <a:off x="179512" y="4462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감정 분석 모델</a:t>
            </a:r>
            <a:endParaRPr/>
          </a:p>
        </p:txBody>
      </p:sp>
      <p:sp>
        <p:nvSpPr>
          <p:cNvPr id="422" name="Google Shape;422;g274596d2204_0_20"/>
          <p:cNvSpPr txBox="1"/>
          <p:nvPr/>
        </p:nvSpPr>
        <p:spPr>
          <a:xfrm>
            <a:off x="340275" y="1256425"/>
            <a:ext cx="55101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3. 감정 분석 모델 학습 및 검증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g274596d2204_0_20"/>
          <p:cNvSpPr txBox="1"/>
          <p:nvPr/>
        </p:nvSpPr>
        <p:spPr>
          <a:xfrm>
            <a:off x="565350" y="2146275"/>
            <a:ext cx="80133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라벨링 데이터(-1, 0, 1)에 대해서도 정수 인코딩 진행 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g274596d2204_0_20"/>
          <p:cNvSpPr txBox="1"/>
          <p:nvPr/>
        </p:nvSpPr>
        <p:spPr>
          <a:xfrm>
            <a:off x="565350" y="3762975"/>
            <a:ext cx="80133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다음 모델을 사용하여 학습 진행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5" name="Google Shape;425;g274596d2204_0_20"/>
          <p:cNvCxnSpPr>
            <a:stCxn id="423" idx="2"/>
            <a:endCxn id="424" idx="0"/>
          </p:cNvCxnSpPr>
          <p:nvPr/>
        </p:nvCxnSpPr>
        <p:spPr>
          <a:xfrm>
            <a:off x="4572000" y="2656575"/>
            <a:ext cx="0" cy="1106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26" name="Google Shape;426;g274596d2204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125125"/>
            <a:ext cx="8839199" cy="1695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74761151be_0_0"/>
          <p:cNvSpPr txBox="1"/>
          <p:nvPr>
            <p:ph type="title"/>
          </p:nvPr>
        </p:nvSpPr>
        <p:spPr>
          <a:xfrm>
            <a:off x="179512" y="4462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감정 분석 모델</a:t>
            </a:r>
            <a:endParaRPr/>
          </a:p>
        </p:txBody>
      </p:sp>
      <p:sp>
        <p:nvSpPr>
          <p:cNvPr id="432" name="Google Shape;432;g274761151be_0_0"/>
          <p:cNvSpPr txBox="1"/>
          <p:nvPr/>
        </p:nvSpPr>
        <p:spPr>
          <a:xfrm>
            <a:off x="340275" y="1256425"/>
            <a:ext cx="55101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3. 감정 분석 모델 학습 및 검증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3" name="Google Shape;433;g274761151b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612" y="5024525"/>
            <a:ext cx="8380799" cy="686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4" name="Google Shape;434;g274761151be_0_0"/>
          <p:cNvCxnSpPr>
            <a:stCxn id="435" idx="2"/>
            <a:endCxn id="433" idx="0"/>
          </p:cNvCxnSpPr>
          <p:nvPr/>
        </p:nvCxnSpPr>
        <p:spPr>
          <a:xfrm>
            <a:off x="4572002" y="4694475"/>
            <a:ext cx="0" cy="330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35" name="Google Shape;435;g274761151be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963" y="2023825"/>
            <a:ext cx="8546079" cy="267065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g274761151be_0_0"/>
          <p:cNvSpPr txBox="1"/>
          <p:nvPr/>
        </p:nvSpPr>
        <p:spPr>
          <a:xfrm>
            <a:off x="457800" y="6040800"/>
            <a:ext cx="8228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학습된 모델을 통해 6개 주</a:t>
            </a: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의 뉴스 제목에 대한 긍∙부정 데이터 생성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7" name="Google Shape;437;g274761151be_0_0"/>
          <p:cNvCxnSpPr>
            <a:stCxn id="433" idx="2"/>
            <a:endCxn id="436" idx="0"/>
          </p:cNvCxnSpPr>
          <p:nvPr/>
        </p:nvCxnSpPr>
        <p:spPr>
          <a:xfrm>
            <a:off x="4572011" y="5710750"/>
            <a:ext cx="0" cy="330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3d32899bc4_1_22"/>
          <p:cNvSpPr txBox="1"/>
          <p:nvPr>
            <p:ph type="title"/>
          </p:nvPr>
        </p:nvSpPr>
        <p:spPr>
          <a:xfrm>
            <a:off x="179512" y="3980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주가 예측 모델</a:t>
            </a:r>
            <a:endParaRPr/>
          </a:p>
        </p:txBody>
      </p:sp>
      <p:sp>
        <p:nvSpPr>
          <p:cNvPr id="443" name="Google Shape;443;g23d32899bc4_1_22"/>
          <p:cNvSpPr txBox="1"/>
          <p:nvPr/>
        </p:nvSpPr>
        <p:spPr>
          <a:xfrm>
            <a:off x="340275" y="1256425"/>
            <a:ext cx="55101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. 모델 선정 과정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44" name="Google Shape;444;g23d32899bc4_1_22"/>
          <p:cNvGraphicFramePr/>
          <p:nvPr/>
        </p:nvGraphicFramePr>
        <p:xfrm>
          <a:off x="1816950" y="3283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{83328EFD-B1AA-4662-9789-73F0B0C2161A}</a:tableStyleId>
              </a:tblPr>
              <a:tblGrid>
                <a:gridCol w="1082150"/>
                <a:gridCol w="1115275"/>
                <a:gridCol w="1115275"/>
                <a:gridCol w="1093175"/>
                <a:gridCol w="1104225"/>
              </a:tblGrid>
              <a:tr h="3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　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3C40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MAE</a:t>
                      </a:r>
                      <a:endParaRPr sz="1500">
                        <a:solidFill>
                          <a:srgbClr val="3C40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RMSE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3C40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RMSLE</a:t>
                      </a:r>
                      <a:endParaRPr sz="1500">
                        <a:solidFill>
                          <a:srgbClr val="3C40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R2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</a:tr>
              <a:tr h="42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LSTM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3C40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151.72151</a:t>
                      </a:r>
                      <a:endParaRPr sz="1500">
                        <a:solidFill>
                          <a:srgbClr val="3C40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3C40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211.33344</a:t>
                      </a:r>
                      <a:endParaRPr sz="1500">
                        <a:solidFill>
                          <a:srgbClr val="3C40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3C40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0.03174</a:t>
                      </a:r>
                      <a:endParaRPr sz="1500">
                        <a:solidFill>
                          <a:srgbClr val="3C40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3C40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0.94938</a:t>
                      </a:r>
                      <a:endParaRPr sz="1500">
                        <a:solidFill>
                          <a:srgbClr val="3C40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GRU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124.70555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182.66584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0.02905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0.9595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ARIMA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2070.57636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2228.21799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0.33484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-5.81299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45" name="Google Shape;445;g23d32899bc4_1_22"/>
          <p:cNvSpPr txBox="1"/>
          <p:nvPr/>
        </p:nvSpPr>
        <p:spPr>
          <a:xfrm>
            <a:off x="2051775" y="2122050"/>
            <a:ext cx="51858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주가 예측에 사용 가능한 모델인 LSTM, GRU, ARIMA에 대하여 성능 비교 진행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g23d32899bc4_1_22"/>
          <p:cNvSpPr txBox="1"/>
          <p:nvPr/>
        </p:nvSpPr>
        <p:spPr>
          <a:xfrm>
            <a:off x="2051775" y="5478600"/>
            <a:ext cx="51858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모델의 성능을 평가하는 지표인 MAE, RMSE, RMSLE, R2에서 모두 좋은 수치를 기록한 GRU 모델 선택 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g23d32899bc4_1_22"/>
          <p:cNvSpPr/>
          <p:nvPr/>
        </p:nvSpPr>
        <p:spPr>
          <a:xfrm>
            <a:off x="1816950" y="4093075"/>
            <a:ext cx="5510100" cy="430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8" name="Google Shape;448;g23d32899bc4_1_22"/>
          <p:cNvCxnSpPr>
            <a:stCxn id="445" idx="2"/>
          </p:cNvCxnSpPr>
          <p:nvPr/>
        </p:nvCxnSpPr>
        <p:spPr>
          <a:xfrm>
            <a:off x="4644675" y="2824650"/>
            <a:ext cx="6900" cy="42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9" name="Google Shape;449;g23d32899bc4_1_22"/>
          <p:cNvCxnSpPr>
            <a:endCxn id="446" idx="0"/>
          </p:cNvCxnSpPr>
          <p:nvPr/>
        </p:nvCxnSpPr>
        <p:spPr>
          <a:xfrm flipH="1">
            <a:off x="4644675" y="4960800"/>
            <a:ext cx="6900" cy="51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3d32899bc4_1_26"/>
          <p:cNvSpPr txBox="1"/>
          <p:nvPr>
            <p:ph type="title"/>
          </p:nvPr>
        </p:nvSpPr>
        <p:spPr>
          <a:xfrm>
            <a:off x="179512" y="3980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주가 예측 모델</a:t>
            </a:r>
            <a:endParaRPr/>
          </a:p>
        </p:txBody>
      </p:sp>
      <p:pic>
        <p:nvPicPr>
          <p:cNvPr id="455" name="Google Shape;455;g23d32899bc4_1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563" y="2078550"/>
            <a:ext cx="3509034" cy="6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g23d32899bc4_1_26"/>
          <p:cNvSpPr txBox="1"/>
          <p:nvPr/>
        </p:nvSpPr>
        <p:spPr>
          <a:xfrm>
            <a:off x="463950" y="3489225"/>
            <a:ext cx="34005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➔"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train / test data 9:1 분할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g23d32899bc4_1_26"/>
          <p:cNvSpPr txBox="1"/>
          <p:nvPr/>
        </p:nvSpPr>
        <p:spPr>
          <a:xfrm>
            <a:off x="4867388" y="2990950"/>
            <a:ext cx="3653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➔"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7일이 넘어가면 성능이 떨어지는 것을 확인하여 7일 동안의 데이터로 하루 예측하는 것으로 설정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g23d32899bc4_1_26"/>
          <p:cNvSpPr txBox="1"/>
          <p:nvPr/>
        </p:nvSpPr>
        <p:spPr>
          <a:xfrm>
            <a:off x="463950" y="5830850"/>
            <a:ext cx="34005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➔"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모델 구조 및 파라미터 설정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g23d32899bc4_1_26"/>
          <p:cNvSpPr txBox="1"/>
          <p:nvPr/>
        </p:nvSpPr>
        <p:spPr>
          <a:xfrm>
            <a:off x="340275" y="1256425"/>
            <a:ext cx="55101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2. 모델 파라미터 및 기타 분석 설정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0" name="Google Shape;460;g23d32899bc4_1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225" y="2078550"/>
            <a:ext cx="3865619" cy="141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g23d32899bc4_1_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900" y="4155500"/>
            <a:ext cx="5340474" cy="1579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g23d32899bc4_1_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0193" y="4155500"/>
            <a:ext cx="2957358" cy="2068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74792eb95f_7_70"/>
          <p:cNvSpPr txBox="1"/>
          <p:nvPr>
            <p:ph type="title"/>
          </p:nvPr>
        </p:nvSpPr>
        <p:spPr>
          <a:xfrm>
            <a:off x="179512" y="3980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주가 예측 모델</a:t>
            </a:r>
            <a:endParaRPr/>
          </a:p>
        </p:txBody>
      </p:sp>
      <p:sp>
        <p:nvSpPr>
          <p:cNvPr id="468" name="Google Shape;468;g274792eb95f_7_70"/>
          <p:cNvSpPr txBox="1"/>
          <p:nvPr/>
        </p:nvSpPr>
        <p:spPr>
          <a:xfrm>
            <a:off x="340275" y="1176775"/>
            <a:ext cx="40530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에스엠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 주가 데이터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9" name="Google Shape;469;g274792eb95f_7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947" y="1791764"/>
            <a:ext cx="5157005" cy="1941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g274792eb95f_7_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0863" y="4258375"/>
            <a:ext cx="1973334" cy="183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g274792eb95f_7_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0901" y="1741275"/>
            <a:ext cx="2703700" cy="200127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g274792eb95f_7_70"/>
          <p:cNvSpPr txBox="1"/>
          <p:nvPr/>
        </p:nvSpPr>
        <p:spPr>
          <a:xfrm>
            <a:off x="2002875" y="3733500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&lt;전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체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주가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g274792eb95f_7_70"/>
          <p:cNvSpPr txBox="1"/>
          <p:nvPr/>
        </p:nvSpPr>
        <p:spPr>
          <a:xfrm>
            <a:off x="6192313" y="6139500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&lt;예측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평가지표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g274792eb95f_7_70"/>
          <p:cNvSpPr txBox="1"/>
          <p:nvPr/>
        </p:nvSpPr>
        <p:spPr>
          <a:xfrm>
            <a:off x="6130175" y="3819375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&lt;손실율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5" name="Google Shape;475;g274792eb95f_7_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0275" y="4115425"/>
            <a:ext cx="5190350" cy="1941727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g274792eb95f_7_70"/>
          <p:cNvSpPr txBox="1"/>
          <p:nvPr/>
        </p:nvSpPr>
        <p:spPr>
          <a:xfrm>
            <a:off x="2002875" y="6133350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&lt;주가 예측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g274792eb95f_7_70"/>
          <p:cNvSpPr/>
          <p:nvPr/>
        </p:nvSpPr>
        <p:spPr>
          <a:xfrm>
            <a:off x="4693800" y="1925300"/>
            <a:ext cx="759000" cy="9837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8" name="Google Shape;478;g274792eb95f_7_70"/>
          <p:cNvCxnSpPr>
            <a:stCxn id="477" idx="2"/>
          </p:cNvCxnSpPr>
          <p:nvPr/>
        </p:nvCxnSpPr>
        <p:spPr>
          <a:xfrm flipH="1">
            <a:off x="4398600" y="2909000"/>
            <a:ext cx="674700" cy="12507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"/>
          <p:cNvSpPr/>
          <p:nvPr/>
        </p:nvSpPr>
        <p:spPr>
          <a:xfrm rot="2700000">
            <a:off x="1166530" y="4776058"/>
            <a:ext cx="593519" cy="593519"/>
          </a:xfrm>
          <a:prstGeom prst="rect">
            <a:avLst/>
          </a:prstGeom>
          <a:solidFill>
            <a:srgbClr val="FF970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4"/>
          <p:cNvSpPr txBox="1"/>
          <p:nvPr/>
        </p:nvSpPr>
        <p:spPr>
          <a:xfrm>
            <a:off x="4650821" y="4642254"/>
            <a:ext cx="35301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300"/>
              <a:buFont typeface="Calibri"/>
              <a:buAutoNum type="arabicPeriod"/>
            </a:pPr>
            <a:r>
              <a:rPr lang="en-US" sz="1300">
                <a:solidFill>
                  <a:srgbClr val="262626"/>
                </a:solidFill>
              </a:rPr>
              <a:t>추진 배경</a:t>
            </a:r>
            <a:endParaRPr sz="13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300"/>
              <a:buFont typeface="Calibri"/>
              <a:buAutoNum type="arabicPeriod"/>
            </a:pPr>
            <a:r>
              <a:rPr lang="en-US" sz="1300">
                <a:solidFill>
                  <a:srgbClr val="262626"/>
                </a:solidFill>
              </a:rPr>
              <a:t>프로젝트 내용</a:t>
            </a:r>
            <a:endParaRPr sz="1300">
              <a:solidFill>
                <a:srgbClr val="262626"/>
              </a:solidFill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300"/>
              <a:buAutoNum type="arabicPeriod"/>
            </a:pPr>
            <a:r>
              <a:rPr lang="en-US" sz="1300">
                <a:solidFill>
                  <a:srgbClr val="262626"/>
                </a:solidFill>
              </a:rPr>
              <a:t>사용 툴</a:t>
            </a:r>
            <a:endParaRPr sz="1300">
              <a:solidFill>
                <a:srgbClr val="262626"/>
              </a:solidFill>
            </a:endParaRPr>
          </a:p>
        </p:txBody>
      </p:sp>
      <p:grpSp>
        <p:nvGrpSpPr>
          <p:cNvPr id="103" name="Google Shape;103;p4"/>
          <p:cNvGrpSpPr/>
          <p:nvPr/>
        </p:nvGrpSpPr>
        <p:grpSpPr>
          <a:xfrm>
            <a:off x="1143841" y="4771621"/>
            <a:ext cx="3384377" cy="584775"/>
            <a:chOff x="2289023" y="3463524"/>
            <a:chExt cx="3712729" cy="584775"/>
          </a:xfrm>
        </p:grpSpPr>
        <p:sp>
          <p:nvSpPr>
            <p:cNvPr id="104" name="Google Shape;104;p4"/>
            <p:cNvSpPr txBox="1"/>
            <p:nvPr/>
          </p:nvSpPr>
          <p:spPr>
            <a:xfrm>
              <a:off x="3131064" y="3531446"/>
              <a:ext cx="287068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3770A4"/>
                  </a:solidFill>
                  <a:latin typeface="Calibri"/>
                  <a:ea typeface="Calibri"/>
                  <a:cs typeface="Calibri"/>
                  <a:sym typeface="Calibri"/>
                </a:rPr>
                <a:t>프로젝트 소개</a:t>
              </a:r>
              <a:endParaRPr b="1" sz="2400">
                <a:solidFill>
                  <a:srgbClr val="3770A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4"/>
            <p:cNvSpPr txBox="1"/>
            <p:nvPr/>
          </p:nvSpPr>
          <p:spPr>
            <a:xfrm>
              <a:off x="2289023" y="3463524"/>
              <a:ext cx="659799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 b="1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6" name="Google Shape;106;p4"/>
          <p:cNvCxnSpPr/>
          <p:nvPr/>
        </p:nvCxnSpPr>
        <p:spPr>
          <a:xfrm>
            <a:off x="4475431" y="4286372"/>
            <a:ext cx="0" cy="1816351"/>
          </a:xfrm>
          <a:prstGeom prst="straightConnector1">
            <a:avLst/>
          </a:prstGeom>
          <a:noFill/>
          <a:ln cap="rnd" cmpd="sng" w="9525">
            <a:solidFill>
              <a:srgbClr val="7F7F7F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g23d3881fa8b_0_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725" y="1887875"/>
            <a:ext cx="4634763" cy="183542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g23d3881fa8b_0_276"/>
          <p:cNvSpPr txBox="1"/>
          <p:nvPr>
            <p:ph type="title"/>
          </p:nvPr>
        </p:nvSpPr>
        <p:spPr>
          <a:xfrm>
            <a:off x="179512" y="3980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주가 예측 모델</a:t>
            </a:r>
            <a:endParaRPr/>
          </a:p>
        </p:txBody>
      </p:sp>
      <p:sp>
        <p:nvSpPr>
          <p:cNvPr id="485" name="Google Shape;485;g23d3881fa8b_0_276"/>
          <p:cNvSpPr txBox="1"/>
          <p:nvPr/>
        </p:nvSpPr>
        <p:spPr>
          <a:xfrm>
            <a:off x="2002875" y="3733500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&lt;전체 주가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g23d3881fa8b_0_276"/>
          <p:cNvSpPr txBox="1"/>
          <p:nvPr/>
        </p:nvSpPr>
        <p:spPr>
          <a:xfrm>
            <a:off x="6192313" y="6139500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&lt;예측 평가지표&gt;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g23d3881fa8b_0_276"/>
          <p:cNvSpPr txBox="1"/>
          <p:nvPr/>
        </p:nvSpPr>
        <p:spPr>
          <a:xfrm>
            <a:off x="6130175" y="3819375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&lt;손실율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g23d3881fa8b_0_276"/>
          <p:cNvSpPr txBox="1"/>
          <p:nvPr/>
        </p:nvSpPr>
        <p:spPr>
          <a:xfrm>
            <a:off x="2002875" y="6133350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&lt;주가 예측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g23d3881fa8b_0_276"/>
          <p:cNvSpPr/>
          <p:nvPr/>
        </p:nvSpPr>
        <p:spPr>
          <a:xfrm>
            <a:off x="4693800" y="1984163"/>
            <a:ext cx="759000" cy="9837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0" name="Google Shape;490;g23d3881fa8b_0_276"/>
          <p:cNvCxnSpPr>
            <a:stCxn id="489" idx="2"/>
          </p:cNvCxnSpPr>
          <p:nvPr/>
        </p:nvCxnSpPr>
        <p:spPr>
          <a:xfrm flipH="1">
            <a:off x="4398600" y="2967863"/>
            <a:ext cx="674700" cy="12507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1" name="Google Shape;491;g23d3881fa8b_0_276"/>
          <p:cNvSpPr txBox="1"/>
          <p:nvPr/>
        </p:nvSpPr>
        <p:spPr>
          <a:xfrm>
            <a:off x="340275" y="1176775"/>
            <a:ext cx="6714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에스엠 [주가 + 뉴스 제목 감정 + 음원차트 점수] 데이터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2" name="Google Shape;492;g23d3881fa8b_0_2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3077" y="1944175"/>
            <a:ext cx="2324600" cy="17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g23d3881fa8b_0_2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0713" y="4258250"/>
            <a:ext cx="4634720" cy="183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g23d3881fa8b_0_2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75925" y="4288875"/>
            <a:ext cx="1698906" cy="183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3d3881fa8b_0_318"/>
          <p:cNvSpPr txBox="1"/>
          <p:nvPr>
            <p:ph type="title"/>
          </p:nvPr>
        </p:nvSpPr>
        <p:spPr>
          <a:xfrm>
            <a:off x="179512" y="3980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주가 예측 모델</a:t>
            </a:r>
            <a:endParaRPr/>
          </a:p>
        </p:txBody>
      </p:sp>
      <p:pic>
        <p:nvPicPr>
          <p:cNvPr id="500" name="Google Shape;500;g23d3881fa8b_0_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675" y="2925813"/>
            <a:ext cx="1973334" cy="183542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g23d3881fa8b_0_318"/>
          <p:cNvSpPr txBox="1"/>
          <p:nvPr/>
        </p:nvSpPr>
        <p:spPr>
          <a:xfrm>
            <a:off x="1615138" y="2441038"/>
            <a:ext cx="23904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&lt; 주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가 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예측 평가지표&gt;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g23d3881fa8b_0_318"/>
          <p:cNvSpPr txBox="1"/>
          <p:nvPr/>
        </p:nvSpPr>
        <p:spPr>
          <a:xfrm>
            <a:off x="4465888" y="2441038"/>
            <a:ext cx="3298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&lt;주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가(+변수 추가) 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예측 평가지표&gt;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3" name="Google Shape;503;g23d3881fa8b_0_3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5413" y="2925812"/>
            <a:ext cx="1698906" cy="183542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g23d3881fa8b_0_318"/>
          <p:cNvSpPr txBox="1"/>
          <p:nvPr/>
        </p:nvSpPr>
        <p:spPr>
          <a:xfrm>
            <a:off x="340275" y="1176775"/>
            <a:ext cx="62367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에스엠 예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측 결과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g23d3881fa8b_0_318"/>
          <p:cNvSpPr txBox="1"/>
          <p:nvPr/>
        </p:nvSpPr>
        <p:spPr>
          <a:xfrm>
            <a:off x="1563600" y="5213775"/>
            <a:ext cx="60168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algun Gothic"/>
                <a:ea typeface="Malgun Gothic"/>
                <a:cs typeface="Malgun Gothic"/>
                <a:sym typeface="Malgun Gothic"/>
              </a:rPr>
              <a:t>MAE, RMSE, RMSLE, R2의 지표와 그래프 내에서 모두 개선된 주가 예측을 보여준다고 </a:t>
            </a:r>
            <a:r>
              <a:rPr lang="en-US" sz="1700">
                <a:latin typeface="Malgun Gothic"/>
                <a:ea typeface="Malgun Gothic"/>
                <a:cs typeface="Malgun Gothic"/>
                <a:sym typeface="Malgun Gothic"/>
              </a:rPr>
              <a:t>판단하기 어려움.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06" name="Google Shape;506;g23d3881fa8b_0_318"/>
          <p:cNvCxnSpPr>
            <a:stCxn id="500" idx="3"/>
            <a:endCxn id="503" idx="1"/>
          </p:cNvCxnSpPr>
          <p:nvPr/>
        </p:nvCxnSpPr>
        <p:spPr>
          <a:xfrm>
            <a:off x="3797010" y="3843525"/>
            <a:ext cx="1478400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3d3881fa8b_0_131"/>
          <p:cNvSpPr txBox="1"/>
          <p:nvPr>
            <p:ph type="title"/>
          </p:nvPr>
        </p:nvSpPr>
        <p:spPr>
          <a:xfrm>
            <a:off x="179512" y="3980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주가 예측 모델</a:t>
            </a:r>
            <a:endParaRPr/>
          </a:p>
        </p:txBody>
      </p:sp>
      <p:sp>
        <p:nvSpPr>
          <p:cNvPr id="512" name="Google Shape;512;g23d3881fa8b_0_131"/>
          <p:cNvSpPr txBox="1"/>
          <p:nvPr/>
        </p:nvSpPr>
        <p:spPr>
          <a:xfrm>
            <a:off x="340275" y="1176775"/>
            <a:ext cx="40530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큐브엔터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 주가 데이터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g23d3881fa8b_0_131"/>
          <p:cNvSpPr txBox="1"/>
          <p:nvPr/>
        </p:nvSpPr>
        <p:spPr>
          <a:xfrm>
            <a:off x="2002875" y="3900250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&lt;전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체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주가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g23d3881fa8b_0_131"/>
          <p:cNvSpPr txBox="1"/>
          <p:nvPr/>
        </p:nvSpPr>
        <p:spPr>
          <a:xfrm>
            <a:off x="6192313" y="6299450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&lt;예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측 평가지표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g23d3881fa8b_0_131"/>
          <p:cNvSpPr txBox="1"/>
          <p:nvPr/>
        </p:nvSpPr>
        <p:spPr>
          <a:xfrm>
            <a:off x="6130175" y="3819375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&lt;손실율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6" name="Google Shape;516;g23d3881fa8b_0_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2063" y="1791779"/>
            <a:ext cx="2706624" cy="200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g23d3881fa8b_0_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088" y="1846275"/>
            <a:ext cx="5148072" cy="2042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g23d3881fa8b_0_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1925" y="4271838"/>
            <a:ext cx="1751205" cy="194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g23d3881fa8b_0_131"/>
          <p:cNvSpPr txBox="1"/>
          <p:nvPr/>
        </p:nvSpPr>
        <p:spPr>
          <a:xfrm>
            <a:off x="2073975" y="6299450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&lt;주가 예측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0" name="Google Shape;520;g23d3881fa8b_0_1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188" y="4271850"/>
            <a:ext cx="5005863" cy="200235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g23d3881fa8b_0_131"/>
          <p:cNvSpPr/>
          <p:nvPr/>
        </p:nvSpPr>
        <p:spPr>
          <a:xfrm>
            <a:off x="4826050" y="1995575"/>
            <a:ext cx="759000" cy="9135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2" name="Google Shape;522;g23d3881fa8b_0_131"/>
          <p:cNvCxnSpPr>
            <a:stCxn id="521" idx="2"/>
          </p:cNvCxnSpPr>
          <p:nvPr/>
        </p:nvCxnSpPr>
        <p:spPr>
          <a:xfrm flipH="1">
            <a:off x="4398550" y="2909075"/>
            <a:ext cx="807000" cy="14193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g23d3881fa8b_0_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63" y="1901900"/>
            <a:ext cx="4881225" cy="194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g23d3881fa8b_0_298"/>
          <p:cNvSpPr txBox="1"/>
          <p:nvPr>
            <p:ph type="title"/>
          </p:nvPr>
        </p:nvSpPr>
        <p:spPr>
          <a:xfrm>
            <a:off x="179512" y="3980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주가 예측 모델</a:t>
            </a:r>
            <a:endParaRPr/>
          </a:p>
        </p:txBody>
      </p:sp>
      <p:sp>
        <p:nvSpPr>
          <p:cNvPr id="529" name="Google Shape;529;g23d3881fa8b_0_298"/>
          <p:cNvSpPr txBox="1"/>
          <p:nvPr/>
        </p:nvSpPr>
        <p:spPr>
          <a:xfrm>
            <a:off x="2002875" y="3900250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&lt;전체 주가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g23d3881fa8b_0_298"/>
          <p:cNvSpPr txBox="1"/>
          <p:nvPr/>
        </p:nvSpPr>
        <p:spPr>
          <a:xfrm>
            <a:off x="6192313" y="6299450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&lt;예측 평가지표&gt;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g23d3881fa8b_0_298"/>
          <p:cNvSpPr txBox="1"/>
          <p:nvPr/>
        </p:nvSpPr>
        <p:spPr>
          <a:xfrm>
            <a:off x="6130175" y="3819375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&lt;손실율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g23d3881fa8b_0_298"/>
          <p:cNvSpPr txBox="1"/>
          <p:nvPr/>
        </p:nvSpPr>
        <p:spPr>
          <a:xfrm>
            <a:off x="2073975" y="6299450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&lt;주가 예측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g23d3881fa8b_0_298"/>
          <p:cNvSpPr/>
          <p:nvPr/>
        </p:nvSpPr>
        <p:spPr>
          <a:xfrm>
            <a:off x="4826050" y="1995575"/>
            <a:ext cx="759000" cy="9135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4" name="Google Shape;534;g23d3881fa8b_0_298"/>
          <p:cNvCxnSpPr>
            <a:stCxn id="533" idx="2"/>
          </p:cNvCxnSpPr>
          <p:nvPr/>
        </p:nvCxnSpPr>
        <p:spPr>
          <a:xfrm flipH="1">
            <a:off x="4398550" y="2909075"/>
            <a:ext cx="807000" cy="14193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5" name="Google Shape;535;g23d3881fa8b_0_298"/>
          <p:cNvSpPr txBox="1"/>
          <p:nvPr/>
        </p:nvSpPr>
        <p:spPr>
          <a:xfrm>
            <a:off x="340275" y="1176775"/>
            <a:ext cx="7065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큐브엔터 [주가 + 뉴스 제목 감정 + 음원차트 점수] 데이터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6" name="Google Shape;536;g23d3881fa8b_0_2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3785" y="1944175"/>
            <a:ext cx="2323170" cy="17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g23d3881fa8b_0_2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2950" y="4384000"/>
            <a:ext cx="4670247" cy="185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g23d3881fa8b_0_2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6136" y="4384000"/>
            <a:ext cx="1602776" cy="185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75a6264ed2_0_30"/>
          <p:cNvSpPr txBox="1"/>
          <p:nvPr>
            <p:ph type="title"/>
          </p:nvPr>
        </p:nvSpPr>
        <p:spPr>
          <a:xfrm>
            <a:off x="179512" y="3980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주가 예측 모델</a:t>
            </a:r>
            <a:endParaRPr/>
          </a:p>
        </p:txBody>
      </p:sp>
      <p:sp>
        <p:nvSpPr>
          <p:cNvPr id="544" name="Google Shape;544;g275a6264ed2_0_30"/>
          <p:cNvSpPr txBox="1"/>
          <p:nvPr/>
        </p:nvSpPr>
        <p:spPr>
          <a:xfrm>
            <a:off x="1615138" y="2441038"/>
            <a:ext cx="23904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&lt; 주가 예측 평가지표&gt;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g275a6264ed2_0_30"/>
          <p:cNvSpPr txBox="1"/>
          <p:nvPr/>
        </p:nvSpPr>
        <p:spPr>
          <a:xfrm>
            <a:off x="4465888" y="2441038"/>
            <a:ext cx="3298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&lt;주가(+변수 추가) 예측 평가지표&gt;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g275a6264ed2_0_30"/>
          <p:cNvSpPr txBox="1"/>
          <p:nvPr/>
        </p:nvSpPr>
        <p:spPr>
          <a:xfrm>
            <a:off x="340275" y="1176775"/>
            <a:ext cx="62367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큐브엔터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예측 결과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g275a6264ed2_0_30"/>
          <p:cNvSpPr txBox="1"/>
          <p:nvPr/>
        </p:nvSpPr>
        <p:spPr>
          <a:xfrm>
            <a:off x="1527700" y="5213775"/>
            <a:ext cx="62367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algun Gothic"/>
                <a:ea typeface="Malgun Gothic"/>
                <a:cs typeface="Malgun Gothic"/>
                <a:sym typeface="Malgun Gothic"/>
              </a:rPr>
              <a:t>MAE, RMSE, RMSLE, R2의 지표와 그래프 내에서 모두 개선된 주가 예측을 보여준다고 판단</a:t>
            </a:r>
            <a:r>
              <a:rPr lang="en-US" sz="1700">
                <a:latin typeface="Malgun Gothic"/>
                <a:ea typeface="Malgun Gothic"/>
                <a:cs typeface="Malgun Gothic"/>
                <a:sym typeface="Malgun Gothic"/>
              </a:rPr>
              <a:t>할 수 있고, 손실율 면에서도 개선됨을 확인 가능.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48" name="Google Shape;548;g275a6264ed2_0_30"/>
          <p:cNvCxnSpPr>
            <a:stCxn id="549" idx="3"/>
            <a:endCxn id="550" idx="1"/>
          </p:cNvCxnSpPr>
          <p:nvPr/>
        </p:nvCxnSpPr>
        <p:spPr>
          <a:xfrm>
            <a:off x="3797010" y="3843525"/>
            <a:ext cx="1478400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51" name="Google Shape;551;g275a6264ed2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4750" y="2956438"/>
            <a:ext cx="1751205" cy="194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g275a6264ed2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3750" y="2913600"/>
            <a:ext cx="1675213" cy="194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3d3881fa8b_0_152"/>
          <p:cNvSpPr txBox="1"/>
          <p:nvPr>
            <p:ph type="title"/>
          </p:nvPr>
        </p:nvSpPr>
        <p:spPr>
          <a:xfrm>
            <a:off x="179512" y="3980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주가 예측 모델</a:t>
            </a:r>
            <a:endParaRPr/>
          </a:p>
        </p:txBody>
      </p:sp>
      <p:sp>
        <p:nvSpPr>
          <p:cNvPr id="558" name="Google Shape;558;g23d3881fa8b_0_152"/>
          <p:cNvSpPr txBox="1"/>
          <p:nvPr/>
        </p:nvSpPr>
        <p:spPr>
          <a:xfrm>
            <a:off x="340275" y="1176775"/>
            <a:ext cx="40530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하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이브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 주가 데이터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g23d3881fa8b_0_152"/>
          <p:cNvSpPr txBox="1"/>
          <p:nvPr/>
        </p:nvSpPr>
        <p:spPr>
          <a:xfrm>
            <a:off x="2002875" y="3733500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&lt;전체 주가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g23d3881fa8b_0_152"/>
          <p:cNvSpPr txBox="1"/>
          <p:nvPr/>
        </p:nvSpPr>
        <p:spPr>
          <a:xfrm>
            <a:off x="6192313" y="6139500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&lt;예측 평가지표&gt;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g23d3881fa8b_0_152"/>
          <p:cNvSpPr txBox="1"/>
          <p:nvPr/>
        </p:nvSpPr>
        <p:spPr>
          <a:xfrm>
            <a:off x="6206375" y="3743175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&lt;손실율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g23d3881fa8b_0_152"/>
          <p:cNvSpPr txBox="1"/>
          <p:nvPr/>
        </p:nvSpPr>
        <p:spPr>
          <a:xfrm>
            <a:off x="2002875" y="6139500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&lt;주가 예측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3" name="Google Shape;563;g23d3881fa8b_0_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288" y="4162288"/>
            <a:ext cx="4876884" cy="194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g23d3881fa8b_0_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3138" y="1844925"/>
            <a:ext cx="4629887" cy="183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g23d3881fa8b_0_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0222" y="1862050"/>
            <a:ext cx="2534627" cy="183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g23d3881fa8b_0_152"/>
          <p:cNvPicPr preferRelativeResize="0"/>
          <p:nvPr/>
        </p:nvPicPr>
        <p:blipFill rotWithShape="1">
          <a:blip r:embed="rId6">
            <a:alphaModFix/>
          </a:blip>
          <a:srcRect b="0" l="16485" r="0" t="0"/>
          <a:stretch/>
        </p:blipFill>
        <p:spPr>
          <a:xfrm>
            <a:off x="6536950" y="4227875"/>
            <a:ext cx="1701140" cy="1835425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g23d3881fa8b_0_152"/>
          <p:cNvSpPr/>
          <p:nvPr/>
        </p:nvSpPr>
        <p:spPr>
          <a:xfrm>
            <a:off x="4754025" y="2287925"/>
            <a:ext cx="684600" cy="7968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8" name="Google Shape;568;g23d3881fa8b_0_152"/>
          <p:cNvCxnSpPr>
            <a:stCxn id="567" idx="2"/>
          </p:cNvCxnSpPr>
          <p:nvPr/>
        </p:nvCxnSpPr>
        <p:spPr>
          <a:xfrm flipH="1">
            <a:off x="4272225" y="3084725"/>
            <a:ext cx="824100" cy="11454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g23d3881fa8b_0_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750" y="4297600"/>
            <a:ext cx="4480671" cy="177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g23d3881fa8b_0_3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7750" y="1875425"/>
            <a:ext cx="4480681" cy="1774425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g23d3881fa8b_0_341"/>
          <p:cNvSpPr txBox="1"/>
          <p:nvPr>
            <p:ph type="title"/>
          </p:nvPr>
        </p:nvSpPr>
        <p:spPr>
          <a:xfrm>
            <a:off x="179512" y="3980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주가 예측 모델</a:t>
            </a:r>
            <a:endParaRPr/>
          </a:p>
        </p:txBody>
      </p:sp>
      <p:sp>
        <p:nvSpPr>
          <p:cNvPr id="576" name="Google Shape;576;g23d3881fa8b_0_341"/>
          <p:cNvSpPr txBox="1"/>
          <p:nvPr/>
        </p:nvSpPr>
        <p:spPr>
          <a:xfrm>
            <a:off x="2002875" y="3733500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&lt;전체 주가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g23d3881fa8b_0_341"/>
          <p:cNvSpPr txBox="1"/>
          <p:nvPr/>
        </p:nvSpPr>
        <p:spPr>
          <a:xfrm>
            <a:off x="6192313" y="6139500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&lt;예측 평가지표&gt;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g23d3881fa8b_0_341"/>
          <p:cNvSpPr txBox="1"/>
          <p:nvPr/>
        </p:nvSpPr>
        <p:spPr>
          <a:xfrm>
            <a:off x="6206375" y="3743175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&lt;손실율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g23d3881fa8b_0_341"/>
          <p:cNvSpPr txBox="1"/>
          <p:nvPr/>
        </p:nvSpPr>
        <p:spPr>
          <a:xfrm>
            <a:off x="2002875" y="6139500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&lt;주가 예측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g23d3881fa8b_0_341"/>
          <p:cNvSpPr/>
          <p:nvPr/>
        </p:nvSpPr>
        <p:spPr>
          <a:xfrm>
            <a:off x="4753825" y="2287925"/>
            <a:ext cx="614400" cy="7968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1" name="Google Shape;581;g23d3881fa8b_0_341"/>
          <p:cNvCxnSpPr>
            <a:stCxn id="580" idx="2"/>
          </p:cNvCxnSpPr>
          <p:nvPr/>
        </p:nvCxnSpPr>
        <p:spPr>
          <a:xfrm flipH="1">
            <a:off x="4258225" y="3084725"/>
            <a:ext cx="802800" cy="12579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2" name="Google Shape;582;g23d3881fa8b_0_341"/>
          <p:cNvSpPr txBox="1"/>
          <p:nvPr/>
        </p:nvSpPr>
        <p:spPr>
          <a:xfrm>
            <a:off x="340275" y="1176775"/>
            <a:ext cx="7065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하이브 [주가 + 뉴스 제목 감정 + 음원차트 점수] 데이터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3" name="Google Shape;583;g23d3881fa8b_0_3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5538" y="1909304"/>
            <a:ext cx="2343975" cy="1716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g23d3881fa8b_0_3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7834" y="4212675"/>
            <a:ext cx="1759388" cy="177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75a6264ed2_0_43"/>
          <p:cNvSpPr txBox="1"/>
          <p:nvPr>
            <p:ph type="title"/>
          </p:nvPr>
        </p:nvSpPr>
        <p:spPr>
          <a:xfrm>
            <a:off x="179512" y="3980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주가 예측 모델</a:t>
            </a:r>
            <a:endParaRPr/>
          </a:p>
        </p:txBody>
      </p:sp>
      <p:sp>
        <p:nvSpPr>
          <p:cNvPr id="590" name="Google Shape;590;g275a6264ed2_0_43"/>
          <p:cNvSpPr txBox="1"/>
          <p:nvPr/>
        </p:nvSpPr>
        <p:spPr>
          <a:xfrm>
            <a:off x="1615138" y="2441038"/>
            <a:ext cx="23904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&lt; 주가 예측 평가지표&gt;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g275a6264ed2_0_43"/>
          <p:cNvSpPr txBox="1"/>
          <p:nvPr/>
        </p:nvSpPr>
        <p:spPr>
          <a:xfrm>
            <a:off x="4465888" y="2441038"/>
            <a:ext cx="3298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&lt;주가(+변수 추가) 예측 평가지표&gt;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g275a6264ed2_0_43"/>
          <p:cNvSpPr txBox="1"/>
          <p:nvPr/>
        </p:nvSpPr>
        <p:spPr>
          <a:xfrm>
            <a:off x="340275" y="1176775"/>
            <a:ext cx="62367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하이브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예측 결과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g275a6264ed2_0_43"/>
          <p:cNvSpPr txBox="1"/>
          <p:nvPr/>
        </p:nvSpPr>
        <p:spPr>
          <a:xfrm>
            <a:off x="1563600" y="5213775"/>
            <a:ext cx="60168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algun Gothic"/>
                <a:ea typeface="Malgun Gothic"/>
                <a:cs typeface="Malgun Gothic"/>
                <a:sym typeface="Malgun Gothic"/>
              </a:rPr>
              <a:t>MAE, RMSE, RMSLE, R2의 지표와 그래프 내에서 모두 개선된 주가 예측을 보여준다고 판단하기 어려움.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94" name="Google Shape;594;g275a6264ed2_0_43"/>
          <p:cNvCxnSpPr>
            <a:stCxn id="595" idx="3"/>
            <a:endCxn id="596" idx="1"/>
          </p:cNvCxnSpPr>
          <p:nvPr/>
        </p:nvCxnSpPr>
        <p:spPr>
          <a:xfrm>
            <a:off x="3797010" y="3843525"/>
            <a:ext cx="1478400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97" name="Google Shape;597;g275a6264ed2_0_43"/>
          <p:cNvPicPr preferRelativeResize="0"/>
          <p:nvPr/>
        </p:nvPicPr>
        <p:blipFill rotWithShape="1">
          <a:blip r:embed="rId3">
            <a:alphaModFix/>
          </a:blip>
          <a:srcRect b="0" l="16485" r="0" t="2912"/>
          <a:stretch/>
        </p:blipFill>
        <p:spPr>
          <a:xfrm>
            <a:off x="1902889" y="2913600"/>
            <a:ext cx="1855761" cy="194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g275a6264ed2_0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3749" y="2949726"/>
            <a:ext cx="1855750" cy="1871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3d3881fa8b_0_186"/>
          <p:cNvSpPr txBox="1"/>
          <p:nvPr>
            <p:ph type="title"/>
          </p:nvPr>
        </p:nvSpPr>
        <p:spPr>
          <a:xfrm>
            <a:off x="179512" y="3980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주가 예측 모델</a:t>
            </a:r>
            <a:endParaRPr/>
          </a:p>
        </p:txBody>
      </p:sp>
      <p:sp>
        <p:nvSpPr>
          <p:cNvPr id="604" name="Google Shape;604;g23d3881fa8b_0_186"/>
          <p:cNvSpPr txBox="1"/>
          <p:nvPr/>
        </p:nvSpPr>
        <p:spPr>
          <a:xfrm>
            <a:off x="340275" y="1176775"/>
            <a:ext cx="40530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JYP Ent.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 주가 데이터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g23d3881fa8b_0_186"/>
          <p:cNvSpPr txBox="1"/>
          <p:nvPr/>
        </p:nvSpPr>
        <p:spPr>
          <a:xfrm>
            <a:off x="2002875" y="3733500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&lt;전체 주가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g23d3881fa8b_0_186"/>
          <p:cNvSpPr txBox="1"/>
          <p:nvPr/>
        </p:nvSpPr>
        <p:spPr>
          <a:xfrm>
            <a:off x="6192313" y="6139500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&lt;예측 평가지표&gt;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g23d3881fa8b_0_186"/>
          <p:cNvSpPr txBox="1"/>
          <p:nvPr/>
        </p:nvSpPr>
        <p:spPr>
          <a:xfrm>
            <a:off x="6206375" y="3743175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&lt;손실율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g23d3881fa8b_0_186"/>
          <p:cNvSpPr txBox="1"/>
          <p:nvPr/>
        </p:nvSpPr>
        <p:spPr>
          <a:xfrm>
            <a:off x="2002875" y="6139500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&lt;주가 예측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9" name="Google Shape;609;g23d3881fa8b_0_186"/>
          <p:cNvPicPr preferRelativeResize="0"/>
          <p:nvPr/>
        </p:nvPicPr>
        <p:blipFill rotWithShape="1">
          <a:blip r:embed="rId3">
            <a:alphaModFix/>
          </a:blip>
          <a:srcRect b="4285" l="6750" r="3482" t="8256"/>
          <a:stretch/>
        </p:blipFill>
        <p:spPr>
          <a:xfrm>
            <a:off x="6459815" y="4227875"/>
            <a:ext cx="1873785" cy="183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g23d3881fa8b_0_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2875" y="1844925"/>
            <a:ext cx="2489301" cy="183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g23d3881fa8b_0_1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3550" y="1915175"/>
            <a:ext cx="4432790" cy="176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g23d3881fa8b_0_1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1675" y="4214050"/>
            <a:ext cx="4432800" cy="1762002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g23d3881fa8b_0_186"/>
          <p:cNvSpPr/>
          <p:nvPr/>
        </p:nvSpPr>
        <p:spPr>
          <a:xfrm>
            <a:off x="4693800" y="2023675"/>
            <a:ext cx="720600" cy="8853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4" name="Google Shape;614;g23d3881fa8b_0_186"/>
          <p:cNvCxnSpPr>
            <a:stCxn id="613" idx="2"/>
          </p:cNvCxnSpPr>
          <p:nvPr/>
        </p:nvCxnSpPr>
        <p:spPr>
          <a:xfrm flipH="1">
            <a:off x="4230000" y="2908975"/>
            <a:ext cx="824100" cy="13491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g23d3881fa8b_0_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012" y="4153727"/>
            <a:ext cx="4753876" cy="188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g23d3881fa8b_0_3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9625" y="1875425"/>
            <a:ext cx="4480660" cy="1774425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g23d3881fa8b_0_358"/>
          <p:cNvSpPr txBox="1"/>
          <p:nvPr>
            <p:ph type="title"/>
          </p:nvPr>
        </p:nvSpPr>
        <p:spPr>
          <a:xfrm>
            <a:off x="179512" y="3980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주가 예측 모델</a:t>
            </a:r>
            <a:endParaRPr/>
          </a:p>
        </p:txBody>
      </p:sp>
      <p:sp>
        <p:nvSpPr>
          <p:cNvPr id="622" name="Google Shape;622;g23d3881fa8b_0_358"/>
          <p:cNvSpPr txBox="1"/>
          <p:nvPr/>
        </p:nvSpPr>
        <p:spPr>
          <a:xfrm>
            <a:off x="2002875" y="3733500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&lt;전체 주가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g23d3881fa8b_0_358"/>
          <p:cNvSpPr txBox="1"/>
          <p:nvPr/>
        </p:nvSpPr>
        <p:spPr>
          <a:xfrm>
            <a:off x="6192313" y="6139500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&lt;예측 평가지표&gt;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g23d3881fa8b_0_358"/>
          <p:cNvSpPr txBox="1"/>
          <p:nvPr/>
        </p:nvSpPr>
        <p:spPr>
          <a:xfrm>
            <a:off x="6206375" y="3743175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&lt;손실율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g23d3881fa8b_0_358"/>
          <p:cNvSpPr txBox="1"/>
          <p:nvPr/>
        </p:nvSpPr>
        <p:spPr>
          <a:xfrm>
            <a:off x="2002875" y="6139500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&lt;주가 예측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g23d3881fa8b_0_358"/>
          <p:cNvSpPr/>
          <p:nvPr/>
        </p:nvSpPr>
        <p:spPr>
          <a:xfrm>
            <a:off x="4693800" y="2023675"/>
            <a:ext cx="720600" cy="8853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7" name="Google Shape;627;g23d3881fa8b_0_358"/>
          <p:cNvCxnSpPr>
            <a:stCxn id="626" idx="2"/>
          </p:cNvCxnSpPr>
          <p:nvPr/>
        </p:nvCxnSpPr>
        <p:spPr>
          <a:xfrm flipH="1">
            <a:off x="4230000" y="2908975"/>
            <a:ext cx="824100" cy="13491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8" name="Google Shape;628;g23d3881fa8b_0_358"/>
          <p:cNvSpPr txBox="1"/>
          <p:nvPr/>
        </p:nvSpPr>
        <p:spPr>
          <a:xfrm>
            <a:off x="340275" y="1176775"/>
            <a:ext cx="7065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JYP Ent. [주가 + 뉴스 제목 감정 + 음원차트 점수] 데이터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9" name="Google Shape;629;g23d3881fa8b_0_3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9390" y="1944175"/>
            <a:ext cx="2236261" cy="16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g23d3881fa8b_0_3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2863" y="4212675"/>
            <a:ext cx="1729313" cy="177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"/>
          <p:cNvSpPr txBox="1"/>
          <p:nvPr>
            <p:ph type="title"/>
          </p:nvPr>
        </p:nvSpPr>
        <p:spPr>
          <a:xfrm>
            <a:off x="179512" y="44624"/>
            <a:ext cx="7661196" cy="796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 sz="2700"/>
              <a:t>추진 배경</a:t>
            </a:r>
            <a:endParaRPr sz="2700"/>
          </a:p>
        </p:txBody>
      </p:sp>
      <p:sp>
        <p:nvSpPr>
          <p:cNvPr id="112" name="Google Shape;112;p5"/>
          <p:cNvSpPr txBox="1"/>
          <p:nvPr/>
        </p:nvSpPr>
        <p:spPr>
          <a:xfrm>
            <a:off x="3400650" y="1544375"/>
            <a:ext cx="23427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주가 예측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5"/>
          <p:cNvSpPr/>
          <p:nvPr/>
        </p:nvSpPr>
        <p:spPr>
          <a:xfrm>
            <a:off x="4290600" y="2443875"/>
            <a:ext cx="562800" cy="698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700" y="3699200"/>
            <a:ext cx="3833350" cy="115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700" y="5102750"/>
            <a:ext cx="3833350" cy="871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5"/>
          <p:cNvPicPr preferRelativeResize="0"/>
          <p:nvPr/>
        </p:nvPicPr>
        <p:blipFill rotWithShape="1">
          <a:blip r:embed="rId5">
            <a:alphaModFix/>
          </a:blip>
          <a:srcRect b="0" l="0" r="0" t="7390"/>
          <a:stretch/>
        </p:blipFill>
        <p:spPr>
          <a:xfrm>
            <a:off x="4290600" y="3775400"/>
            <a:ext cx="4581250" cy="69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90600" y="4744625"/>
            <a:ext cx="4581251" cy="122936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5"/>
          <p:cNvSpPr/>
          <p:nvPr/>
        </p:nvSpPr>
        <p:spPr>
          <a:xfrm>
            <a:off x="2655300" y="4206875"/>
            <a:ext cx="3833400" cy="1041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하이브</a:t>
            </a:r>
            <a:r>
              <a:rPr b="1" lang="en-US" sz="29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, SM인수 문제 </a:t>
            </a:r>
            <a:endParaRPr b="1" sz="29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(비금융 데이터)</a:t>
            </a:r>
            <a:endParaRPr b="1" sz="29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75a6264ed2_0_61"/>
          <p:cNvSpPr txBox="1"/>
          <p:nvPr>
            <p:ph type="title"/>
          </p:nvPr>
        </p:nvSpPr>
        <p:spPr>
          <a:xfrm>
            <a:off x="179512" y="3980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주가 예측 모델</a:t>
            </a:r>
            <a:endParaRPr/>
          </a:p>
        </p:txBody>
      </p:sp>
      <p:sp>
        <p:nvSpPr>
          <p:cNvPr id="636" name="Google Shape;636;g275a6264ed2_0_61"/>
          <p:cNvSpPr txBox="1"/>
          <p:nvPr/>
        </p:nvSpPr>
        <p:spPr>
          <a:xfrm>
            <a:off x="1615138" y="2441038"/>
            <a:ext cx="23904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&lt; 주가 예측 평가지표&gt;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g275a6264ed2_0_61"/>
          <p:cNvSpPr txBox="1"/>
          <p:nvPr/>
        </p:nvSpPr>
        <p:spPr>
          <a:xfrm>
            <a:off x="4465888" y="2441038"/>
            <a:ext cx="3298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&lt;주가(+변수 추가) 예측 평가지표&gt;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g275a6264ed2_0_61"/>
          <p:cNvSpPr txBox="1"/>
          <p:nvPr/>
        </p:nvSpPr>
        <p:spPr>
          <a:xfrm>
            <a:off x="340275" y="1176775"/>
            <a:ext cx="62367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JYP Ent.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예측 결과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g275a6264ed2_0_61"/>
          <p:cNvSpPr txBox="1"/>
          <p:nvPr/>
        </p:nvSpPr>
        <p:spPr>
          <a:xfrm>
            <a:off x="1563600" y="5213775"/>
            <a:ext cx="60168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algun Gothic"/>
                <a:ea typeface="Malgun Gothic"/>
                <a:cs typeface="Malgun Gothic"/>
                <a:sym typeface="Malgun Gothic"/>
              </a:rPr>
              <a:t>MAE, RMSE, RMSLE, R2의 지표와 그래프 내에서 모두 개선된 주가 예측을 보여준다고 판단하기 어려움.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40" name="Google Shape;640;g275a6264ed2_0_61"/>
          <p:cNvCxnSpPr>
            <a:stCxn id="641" idx="3"/>
            <a:endCxn id="642" idx="1"/>
          </p:cNvCxnSpPr>
          <p:nvPr/>
        </p:nvCxnSpPr>
        <p:spPr>
          <a:xfrm>
            <a:off x="3797010" y="3843525"/>
            <a:ext cx="1478400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43" name="Google Shape;643;g275a6264ed2_0_61"/>
          <p:cNvPicPr preferRelativeResize="0"/>
          <p:nvPr/>
        </p:nvPicPr>
        <p:blipFill rotWithShape="1">
          <a:blip r:embed="rId3">
            <a:alphaModFix/>
          </a:blip>
          <a:srcRect b="4290" l="7398" r="0" t="4609"/>
          <a:stretch/>
        </p:blipFill>
        <p:spPr>
          <a:xfrm>
            <a:off x="1941249" y="2967812"/>
            <a:ext cx="1855750" cy="183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g275a6264ed2_0_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0488" y="2998313"/>
            <a:ext cx="1729313" cy="177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3d3881fa8b_0_204"/>
          <p:cNvSpPr txBox="1"/>
          <p:nvPr>
            <p:ph type="title"/>
          </p:nvPr>
        </p:nvSpPr>
        <p:spPr>
          <a:xfrm>
            <a:off x="179512" y="3980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주가 예측 모델</a:t>
            </a:r>
            <a:endParaRPr/>
          </a:p>
        </p:txBody>
      </p:sp>
      <p:sp>
        <p:nvSpPr>
          <p:cNvPr id="650" name="Google Shape;650;g23d3881fa8b_0_204"/>
          <p:cNvSpPr txBox="1"/>
          <p:nvPr/>
        </p:nvSpPr>
        <p:spPr>
          <a:xfrm>
            <a:off x="340275" y="1176775"/>
            <a:ext cx="4629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와이지엔터테인먼트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 주가 데이터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g23d3881fa8b_0_204"/>
          <p:cNvSpPr txBox="1"/>
          <p:nvPr/>
        </p:nvSpPr>
        <p:spPr>
          <a:xfrm>
            <a:off x="2002875" y="3733500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&lt;전체 주가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g23d3881fa8b_0_204"/>
          <p:cNvSpPr txBox="1"/>
          <p:nvPr/>
        </p:nvSpPr>
        <p:spPr>
          <a:xfrm>
            <a:off x="6192313" y="6139500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&lt;예측 평가지표&gt;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g23d3881fa8b_0_204"/>
          <p:cNvSpPr txBox="1"/>
          <p:nvPr/>
        </p:nvSpPr>
        <p:spPr>
          <a:xfrm>
            <a:off x="6206375" y="3743175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&lt;손실율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g23d3881fa8b_0_204"/>
          <p:cNvSpPr txBox="1"/>
          <p:nvPr/>
        </p:nvSpPr>
        <p:spPr>
          <a:xfrm>
            <a:off x="2002875" y="6139500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&lt;주가 예측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5" name="Google Shape;655;g23d3881fa8b_0_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425" y="1903113"/>
            <a:ext cx="4300630" cy="17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g23d3881fa8b_0_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7275" y="4207838"/>
            <a:ext cx="4448926" cy="177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g23d3881fa8b_0_204"/>
          <p:cNvPicPr preferRelativeResize="0"/>
          <p:nvPr/>
        </p:nvPicPr>
        <p:blipFill rotWithShape="1">
          <a:blip r:embed="rId5">
            <a:alphaModFix/>
          </a:blip>
          <a:srcRect b="0" l="10442" r="0" t="5900"/>
          <a:stretch/>
        </p:blipFill>
        <p:spPr>
          <a:xfrm>
            <a:off x="6512183" y="4268925"/>
            <a:ext cx="1679742" cy="17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g23d3881fa8b_0_2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3202" y="1927775"/>
            <a:ext cx="2256772" cy="1669750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g23d3881fa8b_0_204"/>
          <p:cNvSpPr/>
          <p:nvPr/>
        </p:nvSpPr>
        <p:spPr>
          <a:xfrm>
            <a:off x="4523050" y="2030375"/>
            <a:ext cx="759000" cy="9837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0" name="Google Shape;660;g23d3881fa8b_0_204"/>
          <p:cNvCxnSpPr>
            <a:stCxn id="659" idx="2"/>
          </p:cNvCxnSpPr>
          <p:nvPr/>
        </p:nvCxnSpPr>
        <p:spPr>
          <a:xfrm flipH="1">
            <a:off x="4229950" y="3014075"/>
            <a:ext cx="672600" cy="12723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665;g23d3881fa8b_0_3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800" y="4157102"/>
            <a:ext cx="4710550" cy="1875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g23d3881fa8b_0_3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0088" y="1863438"/>
            <a:ext cx="4515975" cy="179839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g23d3881fa8b_0_374"/>
          <p:cNvSpPr txBox="1"/>
          <p:nvPr>
            <p:ph type="title"/>
          </p:nvPr>
        </p:nvSpPr>
        <p:spPr>
          <a:xfrm>
            <a:off x="179512" y="3980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주가 예측 모델</a:t>
            </a:r>
            <a:endParaRPr/>
          </a:p>
        </p:txBody>
      </p:sp>
      <p:sp>
        <p:nvSpPr>
          <p:cNvPr id="668" name="Google Shape;668;g23d3881fa8b_0_374"/>
          <p:cNvSpPr txBox="1"/>
          <p:nvPr/>
        </p:nvSpPr>
        <p:spPr>
          <a:xfrm>
            <a:off x="2002875" y="3733500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&lt;전체 주가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g23d3881fa8b_0_374"/>
          <p:cNvSpPr txBox="1"/>
          <p:nvPr/>
        </p:nvSpPr>
        <p:spPr>
          <a:xfrm>
            <a:off x="6192313" y="6139500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&lt;예측 평가지표&gt;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g23d3881fa8b_0_374"/>
          <p:cNvSpPr txBox="1"/>
          <p:nvPr/>
        </p:nvSpPr>
        <p:spPr>
          <a:xfrm>
            <a:off x="6206375" y="3743175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&lt;손실율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g23d3881fa8b_0_374"/>
          <p:cNvSpPr txBox="1"/>
          <p:nvPr/>
        </p:nvSpPr>
        <p:spPr>
          <a:xfrm>
            <a:off x="2002875" y="6139500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&lt;주가 예측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g23d3881fa8b_0_374"/>
          <p:cNvSpPr/>
          <p:nvPr/>
        </p:nvSpPr>
        <p:spPr>
          <a:xfrm>
            <a:off x="4572000" y="2005000"/>
            <a:ext cx="759000" cy="9837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3" name="Google Shape;673;g23d3881fa8b_0_374"/>
          <p:cNvCxnSpPr>
            <a:stCxn id="672" idx="2"/>
          </p:cNvCxnSpPr>
          <p:nvPr/>
        </p:nvCxnSpPr>
        <p:spPr>
          <a:xfrm flipH="1">
            <a:off x="4278900" y="2988700"/>
            <a:ext cx="672600" cy="12723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4" name="Google Shape;674;g23d3881fa8b_0_374"/>
          <p:cNvSpPr txBox="1"/>
          <p:nvPr/>
        </p:nvSpPr>
        <p:spPr>
          <a:xfrm>
            <a:off x="340275" y="1176775"/>
            <a:ext cx="8049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와이지엔터테인먼트 [주가 + 뉴스 제목 감정 + 음원차트 점수] 데이터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5" name="Google Shape;675;g23d3881fa8b_0_3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6355" y="1944175"/>
            <a:ext cx="2222334" cy="16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g23d3881fa8b_0_3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2850" y="4316563"/>
            <a:ext cx="1557430" cy="171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75a6264ed2_0_76"/>
          <p:cNvSpPr txBox="1"/>
          <p:nvPr>
            <p:ph type="title"/>
          </p:nvPr>
        </p:nvSpPr>
        <p:spPr>
          <a:xfrm>
            <a:off x="179512" y="3980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주가 예측 모델</a:t>
            </a:r>
            <a:endParaRPr/>
          </a:p>
        </p:txBody>
      </p:sp>
      <p:sp>
        <p:nvSpPr>
          <p:cNvPr id="682" name="Google Shape;682;g275a6264ed2_0_76"/>
          <p:cNvSpPr txBox="1"/>
          <p:nvPr/>
        </p:nvSpPr>
        <p:spPr>
          <a:xfrm>
            <a:off x="1615138" y="2441038"/>
            <a:ext cx="23904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&lt; 주가 예측 평가지표&gt;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g275a6264ed2_0_76"/>
          <p:cNvSpPr txBox="1"/>
          <p:nvPr/>
        </p:nvSpPr>
        <p:spPr>
          <a:xfrm>
            <a:off x="4465888" y="2441038"/>
            <a:ext cx="3298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&lt;주가(+변수 추가) 예측 평가지표&gt;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g275a6264ed2_0_76"/>
          <p:cNvSpPr txBox="1"/>
          <p:nvPr/>
        </p:nvSpPr>
        <p:spPr>
          <a:xfrm>
            <a:off x="340275" y="1176775"/>
            <a:ext cx="62367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와이지엔터테인먼트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예측 결과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5" name="Google Shape;685;g275a6264ed2_0_76"/>
          <p:cNvCxnSpPr>
            <a:stCxn id="686" idx="3"/>
            <a:endCxn id="687" idx="1"/>
          </p:cNvCxnSpPr>
          <p:nvPr/>
        </p:nvCxnSpPr>
        <p:spPr>
          <a:xfrm>
            <a:off x="3675000" y="3885534"/>
            <a:ext cx="1575600" cy="102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86" name="Google Shape;686;g275a6264ed2_0_76"/>
          <p:cNvPicPr preferRelativeResize="0"/>
          <p:nvPr/>
        </p:nvPicPr>
        <p:blipFill rotWithShape="1">
          <a:blip r:embed="rId3">
            <a:alphaModFix/>
          </a:blip>
          <a:srcRect b="0" l="10442" r="0" t="5900"/>
          <a:stretch/>
        </p:blipFill>
        <p:spPr>
          <a:xfrm>
            <a:off x="1945700" y="2972163"/>
            <a:ext cx="1729300" cy="1826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g275a6264ed2_0_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0501" y="2941350"/>
            <a:ext cx="1729300" cy="1908761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g275a6264ed2_0_76"/>
          <p:cNvSpPr txBox="1"/>
          <p:nvPr/>
        </p:nvSpPr>
        <p:spPr>
          <a:xfrm>
            <a:off x="1527700" y="5213775"/>
            <a:ext cx="65109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algun Gothic"/>
                <a:ea typeface="Malgun Gothic"/>
                <a:cs typeface="Malgun Gothic"/>
                <a:sym typeface="Malgun Gothic"/>
              </a:rPr>
              <a:t>MAE, RMSE, RMSLE, R2의 지표와 그래프 내에서 모두 개선된 주가 예측을 보여준다고 판단할 수 있고, 손실율 면에서도 개선됨을 확인 가능</a:t>
            </a:r>
            <a:r>
              <a:rPr lang="en-US" sz="1700"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3d3881fa8b_0_222"/>
          <p:cNvSpPr txBox="1"/>
          <p:nvPr>
            <p:ph type="title"/>
          </p:nvPr>
        </p:nvSpPr>
        <p:spPr>
          <a:xfrm>
            <a:off x="179512" y="3980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주가 예측 모델</a:t>
            </a:r>
            <a:endParaRPr/>
          </a:p>
        </p:txBody>
      </p:sp>
      <p:sp>
        <p:nvSpPr>
          <p:cNvPr id="694" name="Google Shape;694;g23d3881fa8b_0_222"/>
          <p:cNvSpPr txBox="1"/>
          <p:nvPr/>
        </p:nvSpPr>
        <p:spPr>
          <a:xfrm>
            <a:off x="340275" y="1176775"/>
            <a:ext cx="40530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에프엔씨엔터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 주가 데이터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g23d3881fa8b_0_222"/>
          <p:cNvSpPr txBox="1"/>
          <p:nvPr/>
        </p:nvSpPr>
        <p:spPr>
          <a:xfrm>
            <a:off x="2002875" y="3733500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&lt;전체 주가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g23d3881fa8b_0_222"/>
          <p:cNvSpPr txBox="1"/>
          <p:nvPr/>
        </p:nvSpPr>
        <p:spPr>
          <a:xfrm>
            <a:off x="6192313" y="6139500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&lt;예측 평가지표&gt;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g23d3881fa8b_0_222"/>
          <p:cNvSpPr txBox="1"/>
          <p:nvPr/>
        </p:nvSpPr>
        <p:spPr>
          <a:xfrm>
            <a:off x="6206375" y="3743175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&lt;손실율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g23d3881fa8b_0_222"/>
          <p:cNvSpPr txBox="1"/>
          <p:nvPr/>
        </p:nvSpPr>
        <p:spPr>
          <a:xfrm>
            <a:off x="2002875" y="6139500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&lt;주가 예측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9" name="Google Shape;699;g23d3881fa8b_0_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6374" y="1830033"/>
            <a:ext cx="2390401" cy="1745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g23d3881fa8b_0_222"/>
          <p:cNvPicPr preferRelativeResize="0"/>
          <p:nvPr/>
        </p:nvPicPr>
        <p:blipFill rotWithShape="1">
          <a:blip r:embed="rId4">
            <a:alphaModFix/>
          </a:blip>
          <a:srcRect b="0" l="13374" r="3809" t="4897"/>
          <a:stretch/>
        </p:blipFill>
        <p:spPr>
          <a:xfrm>
            <a:off x="6610775" y="4137888"/>
            <a:ext cx="1667814" cy="1925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g23d3881fa8b_0_2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3138" y="4215663"/>
            <a:ext cx="4629876" cy="1859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g23d3881fa8b_0_2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3150" y="1837824"/>
            <a:ext cx="4629875" cy="184963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g23d3881fa8b_0_222"/>
          <p:cNvSpPr/>
          <p:nvPr/>
        </p:nvSpPr>
        <p:spPr>
          <a:xfrm>
            <a:off x="4754025" y="2445300"/>
            <a:ext cx="698700" cy="9837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4" name="Google Shape;704;g23d3881fa8b_0_222"/>
          <p:cNvCxnSpPr>
            <a:stCxn id="703" idx="2"/>
          </p:cNvCxnSpPr>
          <p:nvPr/>
        </p:nvCxnSpPr>
        <p:spPr>
          <a:xfrm flipH="1">
            <a:off x="4384575" y="3429000"/>
            <a:ext cx="718800" cy="8712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g23d3881fa8b_0_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737" y="4125720"/>
            <a:ext cx="4814675" cy="1938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g23d3881fa8b_0_3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5750" y="1842663"/>
            <a:ext cx="4644614" cy="1849625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g23d3881fa8b_0_391"/>
          <p:cNvSpPr txBox="1"/>
          <p:nvPr>
            <p:ph type="title"/>
          </p:nvPr>
        </p:nvSpPr>
        <p:spPr>
          <a:xfrm>
            <a:off x="179512" y="3980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주가 예측 모델</a:t>
            </a:r>
            <a:endParaRPr/>
          </a:p>
        </p:txBody>
      </p:sp>
      <p:sp>
        <p:nvSpPr>
          <p:cNvPr id="712" name="Google Shape;712;g23d3881fa8b_0_391"/>
          <p:cNvSpPr txBox="1"/>
          <p:nvPr/>
        </p:nvSpPr>
        <p:spPr>
          <a:xfrm>
            <a:off x="2002875" y="3733500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&lt;전체 주가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g23d3881fa8b_0_391"/>
          <p:cNvSpPr txBox="1"/>
          <p:nvPr/>
        </p:nvSpPr>
        <p:spPr>
          <a:xfrm>
            <a:off x="6192313" y="6139500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&lt;예측 평가지표&gt;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g23d3881fa8b_0_391"/>
          <p:cNvSpPr txBox="1"/>
          <p:nvPr/>
        </p:nvSpPr>
        <p:spPr>
          <a:xfrm>
            <a:off x="6206375" y="3743175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&lt;손실율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g23d3881fa8b_0_391"/>
          <p:cNvSpPr txBox="1"/>
          <p:nvPr/>
        </p:nvSpPr>
        <p:spPr>
          <a:xfrm>
            <a:off x="2002875" y="6139500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&lt;주가 예측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g23d3881fa8b_0_391"/>
          <p:cNvSpPr/>
          <p:nvPr/>
        </p:nvSpPr>
        <p:spPr>
          <a:xfrm>
            <a:off x="4754025" y="2445300"/>
            <a:ext cx="698700" cy="9837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7" name="Google Shape;717;g23d3881fa8b_0_391"/>
          <p:cNvCxnSpPr>
            <a:stCxn id="716" idx="2"/>
          </p:cNvCxnSpPr>
          <p:nvPr/>
        </p:nvCxnSpPr>
        <p:spPr>
          <a:xfrm flipH="1">
            <a:off x="4384575" y="3429000"/>
            <a:ext cx="718800" cy="8712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8" name="Google Shape;718;g23d3881fa8b_0_391"/>
          <p:cNvSpPr txBox="1"/>
          <p:nvPr/>
        </p:nvSpPr>
        <p:spPr>
          <a:xfrm>
            <a:off x="340275" y="1176775"/>
            <a:ext cx="76611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에프엔씨엔터 [주가 + 뉴스 제목 감정 + 음원차트 점수] 데이터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9" name="Google Shape;719;g23d3881fa8b_0_3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3462" y="1944175"/>
            <a:ext cx="2236261" cy="16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g23d3881fa8b_0_3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2163" y="4224000"/>
            <a:ext cx="1598829" cy="184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75a6264ed2_0_91"/>
          <p:cNvSpPr txBox="1"/>
          <p:nvPr>
            <p:ph type="title"/>
          </p:nvPr>
        </p:nvSpPr>
        <p:spPr>
          <a:xfrm>
            <a:off x="179512" y="3980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주가 예측 모델</a:t>
            </a:r>
            <a:endParaRPr/>
          </a:p>
        </p:txBody>
      </p:sp>
      <p:sp>
        <p:nvSpPr>
          <p:cNvPr id="726" name="Google Shape;726;g275a6264ed2_0_91"/>
          <p:cNvSpPr txBox="1"/>
          <p:nvPr/>
        </p:nvSpPr>
        <p:spPr>
          <a:xfrm>
            <a:off x="1615138" y="2441038"/>
            <a:ext cx="23904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&lt; 주가 예측 평가지표&gt;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g275a6264ed2_0_91"/>
          <p:cNvSpPr txBox="1"/>
          <p:nvPr/>
        </p:nvSpPr>
        <p:spPr>
          <a:xfrm>
            <a:off x="4465888" y="2441038"/>
            <a:ext cx="3298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&lt;주가(+변수 추가) 예측 평가지표&gt;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g275a6264ed2_0_91"/>
          <p:cNvSpPr txBox="1"/>
          <p:nvPr/>
        </p:nvSpPr>
        <p:spPr>
          <a:xfrm>
            <a:off x="340275" y="1176775"/>
            <a:ext cx="62367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에프엔씨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엔터 예측 결과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g275a6264ed2_0_91"/>
          <p:cNvSpPr txBox="1"/>
          <p:nvPr/>
        </p:nvSpPr>
        <p:spPr>
          <a:xfrm>
            <a:off x="1563600" y="5213775"/>
            <a:ext cx="60168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algun Gothic"/>
                <a:ea typeface="Malgun Gothic"/>
                <a:cs typeface="Malgun Gothic"/>
                <a:sym typeface="Malgun Gothic"/>
              </a:rPr>
              <a:t>MAE, RMSE, RMSLE, R2의 지표와 그래프 내에서 모두 개선된 주가 예측을 보여준다고 판단하기 어려움.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30" name="Google Shape;730;g275a6264ed2_0_91"/>
          <p:cNvCxnSpPr>
            <a:stCxn id="731" idx="3"/>
            <a:endCxn id="732" idx="1"/>
          </p:cNvCxnSpPr>
          <p:nvPr/>
        </p:nvCxnSpPr>
        <p:spPr>
          <a:xfrm>
            <a:off x="3675000" y="3885534"/>
            <a:ext cx="1575600" cy="102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33" name="Google Shape;733;g275a6264ed2_0_91"/>
          <p:cNvPicPr preferRelativeResize="0"/>
          <p:nvPr/>
        </p:nvPicPr>
        <p:blipFill rotWithShape="1">
          <a:blip r:embed="rId3">
            <a:alphaModFix/>
          </a:blip>
          <a:srcRect b="0" l="13374" r="3809" t="4897"/>
          <a:stretch/>
        </p:blipFill>
        <p:spPr>
          <a:xfrm>
            <a:off x="1976438" y="2933012"/>
            <a:ext cx="1667814" cy="1925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g275a6264ed2_0_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1251" y="2925913"/>
            <a:ext cx="1667800" cy="1929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6"/>
          <p:cNvSpPr/>
          <p:nvPr/>
        </p:nvSpPr>
        <p:spPr>
          <a:xfrm rot="2700000">
            <a:off x="1166530" y="4776058"/>
            <a:ext cx="593519" cy="593519"/>
          </a:xfrm>
          <a:prstGeom prst="rect">
            <a:avLst/>
          </a:prstGeom>
          <a:solidFill>
            <a:srgbClr val="FF970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0" name="Google Shape;740;p16"/>
          <p:cNvGrpSpPr/>
          <p:nvPr/>
        </p:nvGrpSpPr>
        <p:grpSpPr>
          <a:xfrm>
            <a:off x="1143841" y="4771621"/>
            <a:ext cx="3384388" cy="585000"/>
            <a:chOff x="2289023" y="3463524"/>
            <a:chExt cx="3712741" cy="585000"/>
          </a:xfrm>
        </p:grpSpPr>
        <p:sp>
          <p:nvSpPr>
            <p:cNvPr id="741" name="Google Shape;741;p16"/>
            <p:cNvSpPr txBox="1"/>
            <p:nvPr/>
          </p:nvSpPr>
          <p:spPr>
            <a:xfrm>
              <a:off x="3131064" y="3531446"/>
              <a:ext cx="2870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3770A4"/>
                  </a:solidFill>
                  <a:latin typeface="Calibri"/>
                  <a:ea typeface="Calibri"/>
                  <a:cs typeface="Calibri"/>
                  <a:sym typeface="Calibri"/>
                </a:rPr>
                <a:t>프로젝트 결론</a:t>
              </a:r>
              <a:endParaRPr b="1" sz="2400">
                <a:solidFill>
                  <a:srgbClr val="3770A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16"/>
            <p:cNvSpPr txBox="1"/>
            <p:nvPr/>
          </p:nvSpPr>
          <p:spPr>
            <a:xfrm>
              <a:off x="2289023" y="3463524"/>
              <a:ext cx="6597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05</a:t>
              </a:r>
              <a:endParaRPr b="1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43" name="Google Shape;743;p16"/>
          <p:cNvCxnSpPr/>
          <p:nvPr/>
        </p:nvCxnSpPr>
        <p:spPr>
          <a:xfrm>
            <a:off x="4475431" y="4286372"/>
            <a:ext cx="0" cy="1816351"/>
          </a:xfrm>
          <a:prstGeom prst="straightConnector1">
            <a:avLst/>
          </a:prstGeom>
          <a:noFill/>
          <a:ln cap="rnd" cmpd="sng" w="9525">
            <a:solidFill>
              <a:srgbClr val="7F7F7F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744" name="Google Shape;744;p16"/>
          <p:cNvSpPr txBox="1"/>
          <p:nvPr/>
        </p:nvSpPr>
        <p:spPr>
          <a:xfrm>
            <a:off x="4650821" y="4642254"/>
            <a:ext cx="35301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300"/>
              <a:buFont typeface="Calibri"/>
              <a:buAutoNum type="arabicPeriod"/>
            </a:pPr>
            <a:r>
              <a:rPr lang="en-US" sz="1300">
                <a:solidFill>
                  <a:srgbClr val="262626"/>
                </a:solidFill>
              </a:rPr>
              <a:t>프로젝트 결론</a:t>
            </a:r>
            <a:endParaRPr sz="13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300"/>
              <a:buFont typeface="Calibri"/>
              <a:buAutoNum type="arabicPeriod"/>
            </a:pPr>
            <a:r>
              <a:rPr lang="en-US" sz="1300">
                <a:solidFill>
                  <a:srgbClr val="262626"/>
                </a:solidFill>
              </a:rPr>
              <a:t>참고문헌 및 활용도구</a:t>
            </a:r>
            <a:endParaRPr sz="13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8255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t/>
            </a:r>
            <a:endParaRPr sz="13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8255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t/>
            </a:r>
            <a:endParaRPr sz="13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23bb17d2270_0_19"/>
          <p:cNvSpPr txBox="1"/>
          <p:nvPr>
            <p:ph type="title"/>
          </p:nvPr>
        </p:nvSpPr>
        <p:spPr>
          <a:xfrm>
            <a:off x="179512" y="4462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프로젝트 결론</a:t>
            </a:r>
            <a:endParaRPr/>
          </a:p>
        </p:txBody>
      </p:sp>
      <p:sp>
        <p:nvSpPr>
          <p:cNvPr id="750" name="Google Shape;750;g23bb17d2270_0_19"/>
          <p:cNvSpPr txBox="1"/>
          <p:nvPr/>
        </p:nvSpPr>
        <p:spPr>
          <a:xfrm>
            <a:off x="741450" y="1349125"/>
            <a:ext cx="7661100" cy="19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➔"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큐브엔터, 와이지엔터테인먼트는 기존 주가 정보만을 사용한 모델보다 “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뉴스 제목 감정”과 “음원차트 점수”까지 사용한 모델이 개선된 것을 확인 가능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➔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에스엠, 하이브, JYP Ent., 에프엔씨엔터는 기존 주가 정보만을 사용한 모델보다 “뉴스 제목 감정”과 “음원차트 점수”까지 사용한 모델이 개선되지 않음을 확인 가능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g23bb17d2270_0_19"/>
          <p:cNvSpPr txBox="1"/>
          <p:nvPr/>
        </p:nvSpPr>
        <p:spPr>
          <a:xfrm>
            <a:off x="741450" y="4187875"/>
            <a:ext cx="7661100" cy="22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➔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“뉴스 제목의 긍∙부정”과 “음원차트 점수”라는 변수가 엔터테인먼트 시장의 중요 요소라 판단되었지만, 모든 엔터테인먼트에 동일한 영향을 미치는 것은 아닌 것으로 판단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➔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주가 예측의 복잡성과 불확실성을 고려할 때, 보다 정확하고 신뢰성 있는 결과를 얻기 위해서는 더 다양한 데이터와 더 광범위한 분석이 필요할 것으로 판단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2" name="Google Shape;752;g23bb17d2270_0_19"/>
          <p:cNvCxnSpPr>
            <a:stCxn id="750" idx="2"/>
            <a:endCxn id="751" idx="0"/>
          </p:cNvCxnSpPr>
          <p:nvPr/>
        </p:nvCxnSpPr>
        <p:spPr>
          <a:xfrm>
            <a:off x="4572000" y="3344725"/>
            <a:ext cx="0" cy="8433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23bb17d2270_0_24"/>
          <p:cNvSpPr txBox="1"/>
          <p:nvPr>
            <p:ph type="title"/>
          </p:nvPr>
        </p:nvSpPr>
        <p:spPr>
          <a:xfrm>
            <a:off x="179512" y="3980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참고문헌 및 사용 툴</a:t>
            </a:r>
            <a:r>
              <a:rPr lang="en-US"/>
              <a:t> </a:t>
            </a:r>
            <a:endParaRPr/>
          </a:p>
        </p:txBody>
      </p:sp>
      <p:pic>
        <p:nvPicPr>
          <p:cNvPr id="758" name="Google Shape;758;g23bb17d2270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575" y="5026395"/>
            <a:ext cx="1660100" cy="1454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g23bb17d2270_0_24"/>
          <p:cNvPicPr preferRelativeResize="0"/>
          <p:nvPr/>
        </p:nvPicPr>
        <p:blipFill rotWithShape="1">
          <a:blip r:embed="rId4">
            <a:alphaModFix/>
          </a:blip>
          <a:srcRect b="5130" l="0" r="0" t="-5130"/>
          <a:stretch/>
        </p:blipFill>
        <p:spPr>
          <a:xfrm>
            <a:off x="680573" y="3505200"/>
            <a:ext cx="5107126" cy="148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g23bb17d2270_0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7075" y="4939100"/>
            <a:ext cx="1660099" cy="1629274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g23bb17d2270_0_24"/>
          <p:cNvSpPr txBox="1"/>
          <p:nvPr/>
        </p:nvSpPr>
        <p:spPr>
          <a:xfrm>
            <a:off x="575875" y="1374225"/>
            <a:ext cx="8062200" cy="13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➔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참고문헌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[1] http://m.journalist.or.kr/m/m_article.html?no=51101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[2] </a:t>
            </a:r>
            <a:r>
              <a:rPr lang="en-US" sz="1700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https://biz.chosun.com/it-science/ict/2023/03/21/P6ZEG3RF2VDU7K4R2MO3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B6S5BY/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g23bb17d2270_0_24"/>
          <p:cNvSpPr txBox="1"/>
          <p:nvPr/>
        </p:nvSpPr>
        <p:spPr>
          <a:xfrm>
            <a:off x="575875" y="2994000"/>
            <a:ext cx="8062200" cy="5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➔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사용 툴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3" name="Google Shape;763;g23bb17d2270_0_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83000" y="3248650"/>
            <a:ext cx="3385375" cy="338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7426d6c723_0_53"/>
          <p:cNvSpPr txBox="1"/>
          <p:nvPr>
            <p:ph type="title"/>
          </p:nvPr>
        </p:nvSpPr>
        <p:spPr>
          <a:xfrm>
            <a:off x="179512" y="4462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 sz="2700"/>
              <a:t>추진 배경</a:t>
            </a:r>
            <a:endParaRPr sz="2700"/>
          </a:p>
        </p:txBody>
      </p:sp>
      <p:pic>
        <p:nvPicPr>
          <p:cNvPr id="124" name="Google Shape;124;g27426d6c723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300" y="2563275"/>
            <a:ext cx="4322699" cy="262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27426d6c723_0_53"/>
          <p:cNvSpPr txBox="1"/>
          <p:nvPr/>
        </p:nvSpPr>
        <p:spPr>
          <a:xfrm>
            <a:off x="285750" y="2146400"/>
            <a:ext cx="39285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에스엠 (2023.01 - 2023.03) </a:t>
            </a:r>
            <a:r>
              <a:rPr lang="en-US" sz="1300">
                <a:latin typeface="Calibri"/>
                <a:ea typeface="Calibri"/>
                <a:cs typeface="Calibri"/>
                <a:sym typeface="Calibri"/>
              </a:rPr>
              <a:t>[네이버 증권]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g27426d6c723_0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3975" y="2559500"/>
            <a:ext cx="4322700" cy="263473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27426d6c723_0_53"/>
          <p:cNvSpPr txBox="1"/>
          <p:nvPr/>
        </p:nvSpPr>
        <p:spPr>
          <a:xfrm>
            <a:off x="4643975" y="2146400"/>
            <a:ext cx="35097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하이브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(2023.01 - 2023.03) </a:t>
            </a: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[네이버 증권]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7"/>
          <p:cNvSpPr txBox="1"/>
          <p:nvPr>
            <p:ph type="ctrTitle"/>
          </p:nvPr>
        </p:nvSpPr>
        <p:spPr>
          <a:xfrm>
            <a:off x="143291" y="1988840"/>
            <a:ext cx="8857418" cy="1224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000"/>
              <a:buFont typeface="Gulimche"/>
              <a:buNone/>
            </a:pPr>
            <a:r>
              <a:rPr lang="en-US"/>
              <a:t>THANK YOU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6deb36b419_0_12"/>
          <p:cNvSpPr txBox="1"/>
          <p:nvPr>
            <p:ph type="title"/>
          </p:nvPr>
        </p:nvSpPr>
        <p:spPr>
          <a:xfrm>
            <a:off x="179512" y="3980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 sz="2700"/>
              <a:t>프로젝트 목표</a:t>
            </a:r>
            <a:endParaRPr sz="2700"/>
          </a:p>
        </p:txBody>
      </p:sp>
      <p:sp>
        <p:nvSpPr>
          <p:cNvPr id="133" name="Google Shape;133;g26deb36b419_0_12"/>
          <p:cNvSpPr/>
          <p:nvPr/>
        </p:nvSpPr>
        <p:spPr>
          <a:xfrm>
            <a:off x="314100" y="2542650"/>
            <a:ext cx="777300" cy="411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종가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34" name="Google Shape;134;g26deb36b419_0_12"/>
          <p:cNvSpPr/>
          <p:nvPr/>
        </p:nvSpPr>
        <p:spPr>
          <a:xfrm>
            <a:off x="1251763" y="2542650"/>
            <a:ext cx="777300" cy="411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시가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35" name="Google Shape;135;g26deb36b419_0_12"/>
          <p:cNvSpPr/>
          <p:nvPr/>
        </p:nvSpPr>
        <p:spPr>
          <a:xfrm>
            <a:off x="2189425" y="2542650"/>
            <a:ext cx="777300" cy="411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고가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36" name="Google Shape;136;g26deb36b419_0_12"/>
          <p:cNvSpPr/>
          <p:nvPr/>
        </p:nvSpPr>
        <p:spPr>
          <a:xfrm>
            <a:off x="3164475" y="2542650"/>
            <a:ext cx="777300" cy="411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저가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37" name="Google Shape;137;g26deb36b419_0_12"/>
          <p:cNvSpPr/>
          <p:nvPr/>
        </p:nvSpPr>
        <p:spPr>
          <a:xfrm>
            <a:off x="4139525" y="2542650"/>
            <a:ext cx="822900" cy="411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거래량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38" name="Google Shape;138;g26deb36b419_0_12"/>
          <p:cNvSpPr/>
          <p:nvPr/>
        </p:nvSpPr>
        <p:spPr>
          <a:xfrm>
            <a:off x="5574525" y="2447400"/>
            <a:ext cx="1558200" cy="6021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음원순위 점수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39" name="Google Shape;139;g26deb36b419_0_12"/>
          <p:cNvSpPr/>
          <p:nvPr/>
        </p:nvSpPr>
        <p:spPr>
          <a:xfrm>
            <a:off x="7256100" y="2447400"/>
            <a:ext cx="1722000" cy="6021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뉴스 기사 제목 긍∙부정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40" name="Google Shape;140;g26deb36b419_0_12"/>
          <p:cNvSpPr/>
          <p:nvPr/>
        </p:nvSpPr>
        <p:spPr>
          <a:xfrm>
            <a:off x="3163650" y="4327500"/>
            <a:ext cx="2816700" cy="796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</a:rPr>
              <a:t>주가 예측 모델</a:t>
            </a:r>
            <a:endParaRPr sz="2500">
              <a:solidFill>
                <a:schemeClr val="lt1"/>
              </a:solidFill>
            </a:endParaRPr>
          </a:p>
        </p:txBody>
      </p:sp>
      <p:cxnSp>
        <p:nvCxnSpPr>
          <p:cNvPr id="141" name="Google Shape;141;g26deb36b419_0_12"/>
          <p:cNvCxnSpPr>
            <a:stCxn id="133" idx="2"/>
            <a:endCxn id="140" idx="0"/>
          </p:cNvCxnSpPr>
          <p:nvPr/>
        </p:nvCxnSpPr>
        <p:spPr>
          <a:xfrm flipH="1" rot="-5400000">
            <a:off x="1950750" y="1706250"/>
            <a:ext cx="1373400" cy="3869400"/>
          </a:xfrm>
          <a:prstGeom prst="bentConnector3">
            <a:avLst>
              <a:gd fmla="val 49995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2" name="Google Shape;142;g26deb36b419_0_12"/>
          <p:cNvCxnSpPr>
            <a:stCxn id="134" idx="2"/>
            <a:endCxn id="140" idx="0"/>
          </p:cNvCxnSpPr>
          <p:nvPr/>
        </p:nvCxnSpPr>
        <p:spPr>
          <a:xfrm flipH="1" rot="-5400000">
            <a:off x="2419513" y="2175150"/>
            <a:ext cx="1373400" cy="2931600"/>
          </a:xfrm>
          <a:prstGeom prst="bentConnector3">
            <a:avLst>
              <a:gd fmla="val 49995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g26deb36b419_0_12"/>
          <p:cNvCxnSpPr>
            <a:stCxn id="135" idx="2"/>
            <a:endCxn id="140" idx="0"/>
          </p:cNvCxnSpPr>
          <p:nvPr/>
        </p:nvCxnSpPr>
        <p:spPr>
          <a:xfrm flipH="1" rot="-5400000">
            <a:off x="2888275" y="2644050"/>
            <a:ext cx="1373400" cy="1993800"/>
          </a:xfrm>
          <a:prstGeom prst="bentConnector3">
            <a:avLst>
              <a:gd fmla="val 49995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g26deb36b419_0_12"/>
          <p:cNvCxnSpPr>
            <a:stCxn id="136" idx="2"/>
            <a:endCxn id="140" idx="0"/>
          </p:cNvCxnSpPr>
          <p:nvPr/>
        </p:nvCxnSpPr>
        <p:spPr>
          <a:xfrm flipH="1" rot="-5400000">
            <a:off x="3375825" y="3131550"/>
            <a:ext cx="1373400" cy="1018800"/>
          </a:xfrm>
          <a:prstGeom prst="bentConnector3">
            <a:avLst>
              <a:gd fmla="val 49995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g26deb36b419_0_12"/>
          <p:cNvCxnSpPr>
            <a:stCxn id="138" idx="2"/>
            <a:endCxn id="140" idx="0"/>
          </p:cNvCxnSpPr>
          <p:nvPr/>
        </p:nvCxnSpPr>
        <p:spPr>
          <a:xfrm rot="5400000">
            <a:off x="4823775" y="2797650"/>
            <a:ext cx="1278000" cy="1781700"/>
          </a:xfrm>
          <a:prstGeom prst="bentConnector3">
            <a:avLst>
              <a:gd fmla="val 4608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g26deb36b419_0_12"/>
          <p:cNvCxnSpPr>
            <a:stCxn id="139" idx="2"/>
            <a:endCxn id="140" idx="0"/>
          </p:cNvCxnSpPr>
          <p:nvPr/>
        </p:nvCxnSpPr>
        <p:spPr>
          <a:xfrm rot="5400000">
            <a:off x="5705550" y="1915950"/>
            <a:ext cx="1278000" cy="3545100"/>
          </a:xfrm>
          <a:prstGeom prst="bentConnector3">
            <a:avLst>
              <a:gd fmla="val 47105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7" name="Google Shape;147;g26deb36b419_0_12"/>
          <p:cNvCxnSpPr>
            <a:stCxn id="137" idx="2"/>
            <a:endCxn id="140" idx="0"/>
          </p:cNvCxnSpPr>
          <p:nvPr/>
        </p:nvCxnSpPr>
        <p:spPr>
          <a:xfrm>
            <a:off x="4550975" y="2954250"/>
            <a:ext cx="21000" cy="137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g26deb36b419_0_12"/>
          <p:cNvSpPr/>
          <p:nvPr/>
        </p:nvSpPr>
        <p:spPr>
          <a:xfrm>
            <a:off x="434838" y="1515325"/>
            <a:ext cx="822900" cy="47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에스엠</a:t>
            </a:r>
            <a:endParaRPr sz="1800"/>
          </a:p>
        </p:txBody>
      </p:sp>
      <p:sp>
        <p:nvSpPr>
          <p:cNvPr id="149" name="Google Shape;149;g26deb36b419_0_12"/>
          <p:cNvSpPr/>
          <p:nvPr/>
        </p:nvSpPr>
        <p:spPr>
          <a:xfrm>
            <a:off x="1400038" y="1515325"/>
            <a:ext cx="822900" cy="47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하이브</a:t>
            </a:r>
            <a:endParaRPr sz="1800"/>
          </a:p>
        </p:txBody>
      </p:sp>
      <p:sp>
        <p:nvSpPr>
          <p:cNvPr id="150" name="Google Shape;150;g26deb36b419_0_12"/>
          <p:cNvSpPr/>
          <p:nvPr/>
        </p:nvSpPr>
        <p:spPr>
          <a:xfrm>
            <a:off x="2365238" y="1515325"/>
            <a:ext cx="1158900" cy="47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JYP Ent.</a:t>
            </a:r>
            <a:endParaRPr sz="1800"/>
          </a:p>
        </p:txBody>
      </p:sp>
      <p:sp>
        <p:nvSpPr>
          <p:cNvPr id="151" name="Google Shape;151;g26deb36b419_0_12"/>
          <p:cNvSpPr/>
          <p:nvPr/>
        </p:nvSpPr>
        <p:spPr>
          <a:xfrm>
            <a:off x="5857590" y="1515313"/>
            <a:ext cx="1158900" cy="47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큐브 엔터</a:t>
            </a:r>
            <a:endParaRPr sz="1800"/>
          </a:p>
        </p:txBody>
      </p:sp>
      <p:sp>
        <p:nvSpPr>
          <p:cNvPr id="152" name="Google Shape;152;g26deb36b419_0_12"/>
          <p:cNvSpPr/>
          <p:nvPr/>
        </p:nvSpPr>
        <p:spPr>
          <a:xfrm>
            <a:off x="3693963" y="1515325"/>
            <a:ext cx="1993800" cy="47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와이지엔터테인먼트</a:t>
            </a:r>
            <a:endParaRPr sz="1800"/>
          </a:p>
        </p:txBody>
      </p:sp>
      <p:sp>
        <p:nvSpPr>
          <p:cNvPr id="153" name="Google Shape;153;g26deb36b419_0_12"/>
          <p:cNvSpPr/>
          <p:nvPr/>
        </p:nvSpPr>
        <p:spPr>
          <a:xfrm>
            <a:off x="7186312" y="1515325"/>
            <a:ext cx="1480800" cy="47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에프엔씨엔터</a:t>
            </a:r>
            <a:endParaRPr sz="1800"/>
          </a:p>
        </p:txBody>
      </p:sp>
      <p:sp>
        <p:nvSpPr>
          <p:cNvPr id="154" name="Google Shape;154;g26deb36b419_0_12"/>
          <p:cNvSpPr txBox="1"/>
          <p:nvPr/>
        </p:nvSpPr>
        <p:spPr>
          <a:xfrm>
            <a:off x="1613700" y="5837100"/>
            <a:ext cx="59166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alibri"/>
                <a:ea typeface="Calibri"/>
                <a:cs typeface="Calibri"/>
                <a:sym typeface="Calibri"/>
              </a:rPr>
              <a:t>기존의 주가 예측 모델보다 향상된 모델 형성</a:t>
            </a:r>
            <a:endParaRPr b="1" sz="25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5" name="Google Shape;155;g26deb36b419_0_12"/>
          <p:cNvCxnSpPr>
            <a:stCxn id="140" idx="2"/>
            <a:endCxn id="154" idx="0"/>
          </p:cNvCxnSpPr>
          <p:nvPr/>
        </p:nvCxnSpPr>
        <p:spPr>
          <a:xfrm>
            <a:off x="4572000" y="5124300"/>
            <a:ext cx="0" cy="712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3bb17d2270_0_0"/>
          <p:cNvSpPr/>
          <p:nvPr/>
        </p:nvSpPr>
        <p:spPr>
          <a:xfrm rot="2700000">
            <a:off x="1166517" y="4776063"/>
            <a:ext cx="593545" cy="593545"/>
          </a:xfrm>
          <a:prstGeom prst="rect">
            <a:avLst/>
          </a:prstGeom>
          <a:solidFill>
            <a:srgbClr val="FF970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1" name="Google Shape;161;g23bb17d2270_0_0"/>
          <p:cNvGrpSpPr/>
          <p:nvPr/>
        </p:nvGrpSpPr>
        <p:grpSpPr>
          <a:xfrm>
            <a:off x="1143931" y="4771621"/>
            <a:ext cx="3872957" cy="585000"/>
            <a:chOff x="2289023" y="3463524"/>
            <a:chExt cx="4248527" cy="585000"/>
          </a:xfrm>
        </p:grpSpPr>
        <p:sp>
          <p:nvSpPr>
            <p:cNvPr id="162" name="Google Shape;162;g23bb17d2270_0_0"/>
            <p:cNvSpPr txBox="1"/>
            <p:nvPr/>
          </p:nvSpPr>
          <p:spPr>
            <a:xfrm>
              <a:off x="3131050" y="3531453"/>
              <a:ext cx="3406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3770A4"/>
                  </a:solidFill>
                  <a:latin typeface="Calibri"/>
                  <a:ea typeface="Calibri"/>
                  <a:cs typeface="Calibri"/>
                  <a:sym typeface="Calibri"/>
                </a:rPr>
                <a:t>데이터</a:t>
              </a:r>
              <a:endParaRPr b="1" sz="2400">
                <a:solidFill>
                  <a:srgbClr val="3770A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g23bb17d2270_0_0"/>
            <p:cNvSpPr txBox="1"/>
            <p:nvPr/>
          </p:nvSpPr>
          <p:spPr>
            <a:xfrm>
              <a:off x="2289023" y="3463524"/>
              <a:ext cx="6597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03</a:t>
              </a:r>
              <a:endParaRPr b="1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64" name="Google Shape;164;g23bb17d2270_0_0"/>
          <p:cNvCxnSpPr/>
          <p:nvPr/>
        </p:nvCxnSpPr>
        <p:spPr>
          <a:xfrm>
            <a:off x="4475431" y="4286372"/>
            <a:ext cx="0" cy="1816500"/>
          </a:xfrm>
          <a:prstGeom prst="straightConnector1">
            <a:avLst/>
          </a:prstGeom>
          <a:noFill/>
          <a:ln cap="rnd" cmpd="sng" w="9525">
            <a:solidFill>
              <a:srgbClr val="7F7F7F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65" name="Google Shape;165;g23bb17d2270_0_0"/>
          <p:cNvSpPr txBox="1"/>
          <p:nvPr/>
        </p:nvSpPr>
        <p:spPr>
          <a:xfrm>
            <a:off x="4650821" y="4642254"/>
            <a:ext cx="35301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300"/>
              <a:buFont typeface="Calibri"/>
              <a:buAutoNum type="arabicPeriod"/>
            </a:pPr>
            <a:r>
              <a:rPr lang="en-US" sz="13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>
                <a:solidFill>
                  <a:srgbClr val="262626"/>
                </a:solidFill>
              </a:rPr>
              <a:t>활용 데이터</a:t>
            </a:r>
            <a:endParaRPr sz="13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300"/>
              <a:buFont typeface="Calibri"/>
              <a:buAutoNum type="arabicPeriod"/>
            </a:pPr>
            <a:r>
              <a:rPr lang="en-US" sz="13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>
                <a:solidFill>
                  <a:srgbClr val="262626"/>
                </a:solidFill>
              </a:rPr>
              <a:t>데이터 전처리</a:t>
            </a:r>
            <a:endParaRPr sz="1300">
              <a:solidFill>
                <a:srgbClr val="262626"/>
              </a:solidFill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300"/>
              <a:buAutoNum type="arabicPeriod"/>
            </a:pPr>
            <a:r>
              <a:rPr lang="en-US" sz="1300">
                <a:solidFill>
                  <a:srgbClr val="262626"/>
                </a:solidFill>
              </a:rPr>
              <a:t> EDA</a:t>
            </a:r>
            <a:endParaRPr sz="130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6deb36fd15_0_7"/>
          <p:cNvSpPr txBox="1"/>
          <p:nvPr>
            <p:ph type="title"/>
          </p:nvPr>
        </p:nvSpPr>
        <p:spPr>
          <a:xfrm>
            <a:off x="179512" y="4462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 sz="2700"/>
              <a:t>활용 데이터</a:t>
            </a:r>
            <a:endParaRPr sz="2700"/>
          </a:p>
        </p:txBody>
      </p:sp>
      <p:sp>
        <p:nvSpPr>
          <p:cNvPr id="171" name="Google Shape;171;g26deb36fd15_0_7"/>
          <p:cNvSpPr txBox="1"/>
          <p:nvPr/>
        </p:nvSpPr>
        <p:spPr>
          <a:xfrm>
            <a:off x="340275" y="1256425"/>
            <a:ext cx="43320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엔터테인먼트별 주식 데이터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g26deb36fd15_0_7"/>
          <p:cNvPicPr preferRelativeResize="0"/>
          <p:nvPr/>
        </p:nvPicPr>
        <p:blipFill rotWithShape="1">
          <a:blip r:embed="rId3">
            <a:alphaModFix/>
          </a:blip>
          <a:srcRect b="55912" l="0" r="0" t="0"/>
          <a:stretch/>
        </p:blipFill>
        <p:spPr>
          <a:xfrm>
            <a:off x="1217601" y="3429000"/>
            <a:ext cx="6708799" cy="255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26deb36fd15_0_7"/>
          <p:cNvSpPr txBox="1"/>
          <p:nvPr/>
        </p:nvSpPr>
        <p:spPr>
          <a:xfrm>
            <a:off x="833950" y="1766725"/>
            <a:ext cx="80133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에스엠, 하이브,  JYP Ent., 와이지엔터테인먼트, 큐브엔터, 에프엔씨엔터 종목(이하 6개 주) 대하여 과거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  주식 정보 수집을 위해 “네이버 증권”에서 크롤링을 통해 각각 수집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- 하이브를 제외한 모든 종목은 2016.01-2023.06의 기간의 데이터를 수집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- 하이브는 2020.10에 상장되어, 2020년도를 제외한 2019.01-2023.06의 기간의 데이터를 수집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2010-02-01T08:03:16Z</dcterms:created>
  <dc:creator>Slide Members by HS.SEO</dc:creator>
</cp:coreProperties>
</file>